
<file path=[Content_Types].xml><?xml version="1.0" encoding="utf-8"?>
<Types xmlns="http://schemas.openxmlformats.org/package/2006/content-types">
  <Default Extension="xml" ContentType="application/xml"/>
  <Default Extension="svg" ContentType="image/svg+xml"/>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12"/>
  </p:notesMasterIdLst>
  <p:sldIdLst>
    <p:sldId id="370" r:id="rId5"/>
    <p:sldId id="405" r:id="rId6"/>
    <p:sldId id="406" r:id="rId7"/>
    <p:sldId id="407" r:id="rId8"/>
    <p:sldId id="409" r:id="rId9"/>
    <p:sldId id="373" r:id="rId10"/>
    <p:sldId id="289"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61CFE6"/>
    <a:srgbClr val="68ADFC"/>
    <a:srgbClr val="140F14"/>
    <a:srgbClr val="FFD34F"/>
    <a:srgbClr val="1410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8" autoAdjust="0"/>
    <p:restoredTop sz="71293" autoAdjust="0"/>
  </p:normalViewPr>
  <p:slideViewPr>
    <p:cSldViewPr snapToGrid="0" snapToObjects="1" showGuides="1">
      <p:cViewPr>
        <p:scale>
          <a:sx n="120" d="100"/>
          <a:sy n="120" d="100"/>
        </p:scale>
        <p:origin x="-784" y="-2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404021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solidFill>
                  <a:schemeClr val="bg2"/>
                </a:solidFill>
              </a:rPr>
              <a:t>Read the statement</a:t>
            </a:r>
          </a:p>
          <a:p>
            <a:pPr marL="171450" indent="-171450">
              <a:buFont typeface="Arial"/>
              <a:buChar char="•"/>
            </a:pPr>
            <a:r>
              <a:rPr lang="en-US" dirty="0" smtClean="0">
                <a:solidFill>
                  <a:schemeClr val="bg2"/>
                </a:solidFill>
              </a:rPr>
              <a:t>We want to build something that </a:t>
            </a:r>
          </a:p>
          <a:p>
            <a:pPr marL="514350" lvl="1" indent="-171450">
              <a:buFont typeface="Arial"/>
              <a:buChar char="•"/>
            </a:pPr>
            <a:r>
              <a:rPr lang="en-US" dirty="0" smtClean="0">
                <a:solidFill>
                  <a:schemeClr val="bg2"/>
                </a:solidFill>
              </a:rPr>
              <a:t>solves a real problem </a:t>
            </a:r>
          </a:p>
          <a:p>
            <a:pPr marL="514350" lvl="1" indent="-171450">
              <a:buFont typeface="Arial"/>
              <a:buChar char="•"/>
            </a:pPr>
            <a:r>
              <a:rPr lang="en-US" dirty="0" smtClean="0">
                <a:solidFill>
                  <a:schemeClr val="bg2"/>
                </a:solidFill>
              </a:rPr>
              <a:t>Allows</a:t>
            </a:r>
            <a:r>
              <a:rPr lang="en-US" baseline="0" dirty="0" smtClean="0">
                <a:solidFill>
                  <a:schemeClr val="bg2"/>
                </a:solidFill>
              </a:rPr>
              <a:t> us to do some skill transfer between our Watson developer and yours. </a:t>
            </a:r>
          </a:p>
          <a:p>
            <a:pPr marL="514350" lvl="1" indent="-171450">
              <a:buFont typeface="Arial"/>
              <a:buChar char="•"/>
            </a:pPr>
            <a:r>
              <a:rPr lang="en-US" baseline="0" dirty="0" smtClean="0">
                <a:solidFill>
                  <a:schemeClr val="bg2"/>
                </a:solidFill>
              </a:rPr>
              <a:t>Cassandra, we know you have limited resources so hopefully we can make the resources you do have as proficient as possible. </a:t>
            </a:r>
            <a:endParaRPr lang="en-US" dirty="0" smtClean="0">
              <a:solidFill>
                <a:schemeClr val="bg2"/>
              </a:solidFill>
            </a:endParaRPr>
          </a:p>
          <a:p>
            <a:endParaRPr lang="en-US" dirty="0" smtClean="0">
              <a:solidFill>
                <a:schemeClr val="bg2"/>
              </a:solidFill>
            </a:endParaRPr>
          </a:p>
        </p:txBody>
      </p:sp>
    </p:spTree>
    <p:extLst>
      <p:ext uri="{BB962C8B-B14F-4D97-AF65-F5344CB8AC3E}">
        <p14:creationId xmlns:p14="http://schemas.microsoft.com/office/powerpoint/2010/main" val="2465250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solidFill>
              </a:rPr>
              <a:t>We</a:t>
            </a:r>
            <a:r>
              <a:rPr lang="en-US" baseline="0" dirty="0" smtClean="0">
                <a:solidFill>
                  <a:schemeClr val="bg2"/>
                </a:solidFill>
              </a:rPr>
              <a:t> have put some general structure around what IBM will commit. </a:t>
            </a:r>
          </a:p>
          <a:p>
            <a:pPr marL="171450" indent="-171450">
              <a:buFont typeface="Arial"/>
              <a:buChar char="•"/>
            </a:pPr>
            <a:r>
              <a:rPr lang="en-US" baseline="0" dirty="0" smtClean="0">
                <a:solidFill>
                  <a:schemeClr val="bg2"/>
                </a:solidFill>
              </a:rPr>
              <a:t>Spirit of the engagement is most important so if we need to add 2 weeks or modify this we just need to discuss it. </a:t>
            </a:r>
          </a:p>
          <a:p>
            <a:pPr marL="171450" indent="-171450">
              <a:buFont typeface="Arial"/>
              <a:buChar char="•"/>
            </a:pPr>
            <a:r>
              <a:rPr lang="en-US" baseline="0" dirty="0" smtClean="0">
                <a:solidFill>
                  <a:schemeClr val="bg2"/>
                </a:solidFill>
              </a:rPr>
              <a:t>The cloud and CSM organizations stance to our requests around this have basically been “if its for &lt;Company&gt; we can probably figure it out”</a:t>
            </a:r>
          </a:p>
          <a:p>
            <a:pPr marL="171450" indent="-171450">
              <a:buFont typeface="Arial"/>
              <a:buChar char="•"/>
            </a:pPr>
            <a:endParaRPr lang="en-US" baseline="0" dirty="0" smtClean="0">
              <a:solidFill>
                <a:schemeClr val="bg2"/>
              </a:solidFill>
            </a:endParaRPr>
          </a:p>
          <a:p>
            <a:pPr marL="171450" indent="-171450">
              <a:buFont typeface="Arial"/>
              <a:buChar char="•"/>
            </a:pPr>
            <a:r>
              <a:rPr lang="en-US" baseline="0" dirty="0" smtClean="0">
                <a:solidFill>
                  <a:schemeClr val="bg2"/>
                </a:solidFill>
              </a:rPr>
              <a:t>Run through each item. </a:t>
            </a:r>
          </a:p>
          <a:p>
            <a:r>
              <a:rPr lang="en-US" b="1" dirty="0" smtClean="0">
                <a:solidFill>
                  <a:srgbClr val="61CFE6"/>
                </a:solidFill>
              </a:rPr>
              <a:t>Resources: </a:t>
            </a:r>
          </a:p>
          <a:p>
            <a:pPr marL="285750" indent="-285750">
              <a:buFont typeface="Arial"/>
              <a:buChar char="•"/>
            </a:pPr>
            <a:r>
              <a:rPr lang="en-US" dirty="0" smtClean="0">
                <a:solidFill>
                  <a:srgbClr val="FFFFFF"/>
                </a:solidFill>
              </a:rPr>
              <a:t>IBM developers (1-2, depending on requirements of use case)- </a:t>
            </a:r>
            <a:r>
              <a:rPr lang="en-US" b="1" dirty="0" smtClean="0">
                <a:solidFill>
                  <a:srgbClr val="FFFFFF"/>
                </a:solidFill>
              </a:rPr>
              <a:t>We have already</a:t>
            </a:r>
            <a:r>
              <a:rPr lang="en-US" b="1" baseline="0" dirty="0" smtClean="0">
                <a:solidFill>
                  <a:srgbClr val="FFFFFF"/>
                </a:solidFill>
              </a:rPr>
              <a:t> asked for a second resource but need to define a use case and determine if we </a:t>
            </a:r>
            <a:r>
              <a:rPr lang="en-US" b="1" baseline="0" dirty="0" err="1" smtClean="0">
                <a:solidFill>
                  <a:srgbClr val="FFFFFF"/>
                </a:solidFill>
              </a:rPr>
              <a:t>actulaly</a:t>
            </a:r>
            <a:r>
              <a:rPr lang="en-US" b="1" baseline="0" dirty="0" smtClean="0">
                <a:solidFill>
                  <a:srgbClr val="FFFFFF"/>
                </a:solidFill>
              </a:rPr>
              <a:t> need it first. </a:t>
            </a:r>
            <a:endParaRPr lang="en-US" b="1" dirty="0" smtClean="0">
              <a:solidFill>
                <a:srgbClr val="FFFFFF"/>
              </a:solidFill>
            </a:endParaRPr>
          </a:p>
          <a:p>
            <a:pPr marL="628650" lvl="1" indent="-285750">
              <a:buFont typeface="Arial"/>
              <a:buChar char="•"/>
            </a:pPr>
            <a:r>
              <a:rPr lang="en-US" dirty="0" smtClean="0">
                <a:solidFill>
                  <a:srgbClr val="FFFFFF"/>
                </a:solidFill>
              </a:rPr>
              <a:t>Morgan </a:t>
            </a:r>
            <a:r>
              <a:rPr lang="en-US" dirty="0" err="1" smtClean="0">
                <a:solidFill>
                  <a:srgbClr val="FFFFFF"/>
                </a:solidFill>
              </a:rPr>
              <a:t>Langlais</a:t>
            </a:r>
            <a:r>
              <a:rPr lang="en-US" dirty="0" smtClean="0">
                <a:solidFill>
                  <a:srgbClr val="FFFFFF"/>
                </a:solidFill>
              </a:rPr>
              <a:t>- </a:t>
            </a:r>
            <a:r>
              <a:rPr lang="en-US" b="1" dirty="0" smtClean="0">
                <a:solidFill>
                  <a:srgbClr val="FFFFFF"/>
                </a:solidFill>
              </a:rPr>
              <a:t>Will</a:t>
            </a:r>
            <a:r>
              <a:rPr lang="en-US" b="1" baseline="0" dirty="0" smtClean="0">
                <a:solidFill>
                  <a:srgbClr val="FFFFFF"/>
                </a:solidFill>
              </a:rPr>
              <a:t> be our lead developer </a:t>
            </a:r>
            <a:endParaRPr lang="en-US" b="1" dirty="0" smtClean="0">
              <a:solidFill>
                <a:srgbClr val="FFFFFF"/>
              </a:solidFill>
            </a:endParaRPr>
          </a:p>
          <a:p>
            <a:pPr marL="628650" lvl="1" indent="-285750">
              <a:buFont typeface="Arial"/>
              <a:buChar char="•"/>
            </a:pPr>
            <a:r>
              <a:rPr lang="en-US" dirty="0" smtClean="0">
                <a:solidFill>
                  <a:srgbClr val="FFFFFF"/>
                </a:solidFill>
              </a:rPr>
              <a:t>TBD</a:t>
            </a:r>
          </a:p>
          <a:p>
            <a:pPr marL="285750" indent="-285750">
              <a:buFont typeface="Arial"/>
              <a:buChar char="•"/>
            </a:pPr>
            <a:r>
              <a:rPr lang="en-US" dirty="0" smtClean="0">
                <a:solidFill>
                  <a:srgbClr val="FFFFFF"/>
                </a:solidFill>
              </a:rPr>
              <a:t>Location: Offsite</a:t>
            </a:r>
            <a:r>
              <a:rPr lang="en-US" b="1" dirty="0" smtClean="0">
                <a:solidFill>
                  <a:srgbClr val="FFFFFF"/>
                </a:solidFill>
              </a:rPr>
              <a:t>. </a:t>
            </a:r>
          </a:p>
          <a:p>
            <a:pPr marL="285750" indent="-285750">
              <a:buFont typeface="Arial"/>
              <a:buChar char="•"/>
            </a:pPr>
            <a:r>
              <a:rPr lang="en-US" dirty="0" smtClean="0">
                <a:solidFill>
                  <a:srgbClr val="FFFFFF"/>
                </a:solidFill>
              </a:rPr>
              <a:t>Time: 80 hours / 20 hours per week</a:t>
            </a:r>
            <a:r>
              <a:rPr lang="en-US" b="1" dirty="0" smtClean="0">
                <a:solidFill>
                  <a:srgbClr val="FFFFFF"/>
                </a:solidFill>
              </a:rPr>
              <a:t>, 4 weeks at 20 hours per week.</a:t>
            </a:r>
            <a:r>
              <a:rPr lang="en-US" dirty="0" smtClean="0">
                <a:solidFill>
                  <a:srgbClr val="FFFFFF"/>
                </a:solidFill>
              </a:rPr>
              <a:t> </a:t>
            </a:r>
          </a:p>
          <a:p>
            <a:pPr marL="285750" indent="-285750">
              <a:buFont typeface="Arial"/>
              <a:buChar char="•"/>
            </a:pPr>
            <a:r>
              <a:rPr lang="en-US" dirty="0" smtClean="0">
                <a:solidFill>
                  <a:srgbClr val="FFFFFF"/>
                </a:solidFill>
              </a:rPr>
              <a:t>Start Date: Mid October  - first week November 2019. </a:t>
            </a:r>
            <a:r>
              <a:rPr lang="en-US" b="1" dirty="0" smtClean="0">
                <a:solidFill>
                  <a:srgbClr val="FFFFFF"/>
                </a:solidFill>
              </a:rPr>
              <a:t>Timing, so timing</a:t>
            </a:r>
            <a:r>
              <a:rPr lang="en-US" b="1" baseline="0" dirty="0" smtClean="0">
                <a:solidFill>
                  <a:srgbClr val="FFFFFF"/>
                </a:solidFill>
              </a:rPr>
              <a:t> is important because Morgan will have to roll off at the end of the quarter so when we back it up it puts a start time at mid </a:t>
            </a:r>
            <a:r>
              <a:rPr lang="en-US" b="1" baseline="0" dirty="0" err="1" smtClean="0">
                <a:solidFill>
                  <a:srgbClr val="FFFFFF"/>
                </a:solidFill>
              </a:rPr>
              <a:t>october</a:t>
            </a:r>
            <a:r>
              <a:rPr lang="en-US" b="1" baseline="0" dirty="0" smtClean="0">
                <a:solidFill>
                  <a:srgbClr val="FFFFFF"/>
                </a:solidFill>
              </a:rPr>
              <a:t>/beginning of November. So we will want to have a use case selected and sized and her &lt;Company&gt; counter parts identified before then</a:t>
            </a:r>
            <a:endParaRPr lang="en-US" b="1" dirty="0" smtClean="0">
              <a:solidFill>
                <a:srgbClr val="FFFFFF"/>
              </a:solidFill>
            </a:endParaRPr>
          </a:p>
          <a:p>
            <a:pPr marL="285750" indent="-285750">
              <a:buFont typeface="Arial"/>
              <a:buChar char="•"/>
            </a:pPr>
            <a:r>
              <a:rPr lang="en-US" dirty="0" smtClean="0">
                <a:solidFill>
                  <a:srgbClr val="FFFFFF"/>
                </a:solidFill>
              </a:rPr>
              <a:t>Duration: 4 Weeks</a:t>
            </a:r>
          </a:p>
          <a:p>
            <a:pPr marL="285750" indent="-285750">
              <a:buFont typeface="Arial"/>
              <a:buChar char="•"/>
            </a:pPr>
            <a:endParaRPr lang="en-US" dirty="0" smtClean="0">
              <a:solidFill>
                <a:srgbClr val="FFFFFF"/>
              </a:solidFill>
            </a:endParaRPr>
          </a:p>
          <a:p>
            <a:r>
              <a:rPr lang="en-US" b="1" dirty="0" smtClean="0">
                <a:solidFill>
                  <a:srgbClr val="61CFE6"/>
                </a:solidFill>
              </a:rPr>
              <a:t>Use</a:t>
            </a:r>
          </a:p>
          <a:p>
            <a:pPr marL="285750" indent="-285750" hangingPunct="0">
              <a:buFont typeface="Arial"/>
              <a:buChar char="•"/>
            </a:pPr>
            <a:r>
              <a:rPr lang="en-US" dirty="0" smtClean="0">
                <a:solidFill>
                  <a:srgbClr val="FFFFFF"/>
                </a:solidFill>
              </a:rPr>
              <a:t>For &lt;Company&gt; use, all artifacts will belong to &lt;Company&gt; to socialize</a:t>
            </a:r>
          </a:p>
          <a:p>
            <a:pPr marL="285750" indent="-285750" hangingPunct="0">
              <a:buFont typeface="Arial"/>
              <a:buChar char="•"/>
            </a:pPr>
            <a:r>
              <a:rPr lang="en-US" dirty="0" smtClean="0">
                <a:solidFill>
                  <a:srgbClr val="FFFFFF"/>
                </a:solidFill>
              </a:rPr>
              <a:t>Discuss if artifacts could be sharable by IBM </a:t>
            </a:r>
            <a:r>
              <a:rPr lang="en-US" b="1" dirty="0" smtClean="0">
                <a:solidFill>
                  <a:srgbClr val="FFFFFF"/>
                </a:solidFill>
              </a:rPr>
              <a:t>(Typically when</a:t>
            </a:r>
            <a:r>
              <a:rPr lang="en-US" b="1" baseline="0" dirty="0" smtClean="0">
                <a:solidFill>
                  <a:srgbClr val="FFFFFF"/>
                </a:solidFill>
              </a:rPr>
              <a:t> IBM has an engagement like this we retain the right to use the artifacts as needed. They could be used in a number of ways- approaches </a:t>
            </a:r>
            <a:r>
              <a:rPr lang="en-US" b="1" baseline="0" dirty="0" err="1" smtClean="0">
                <a:solidFill>
                  <a:srgbClr val="FFFFFF"/>
                </a:solidFill>
              </a:rPr>
              <a:t>morgan</a:t>
            </a:r>
            <a:r>
              <a:rPr lang="en-US" b="1" baseline="0" dirty="0" smtClean="0">
                <a:solidFill>
                  <a:srgbClr val="FFFFFF"/>
                </a:solidFill>
              </a:rPr>
              <a:t> takes could be use them to train other CSM’s.   That is not a requirement we have in this case, do you have any issue with us sharing the work we do on this project? This doesn’t include data of course. </a:t>
            </a:r>
            <a:endParaRPr lang="en-US" b="1" dirty="0" smtClean="0">
              <a:solidFill>
                <a:srgbClr val="FFFFFF"/>
              </a:solidFill>
            </a:endParaRPr>
          </a:p>
          <a:p>
            <a:pPr marL="285750" indent="-285750">
              <a:buFont typeface="Arial"/>
              <a:buChar char="•"/>
            </a:pPr>
            <a:endParaRPr lang="en-US" dirty="0" smtClean="0">
              <a:solidFill>
                <a:srgbClr val="FFFFFF"/>
              </a:solidFill>
            </a:endParaRPr>
          </a:p>
          <a:p>
            <a:r>
              <a:rPr lang="en-US" b="1" dirty="0" smtClean="0">
                <a:solidFill>
                  <a:srgbClr val="61CFE6"/>
                </a:solidFill>
              </a:rPr>
              <a:t>Development / Environment</a:t>
            </a:r>
          </a:p>
          <a:p>
            <a:pPr marL="285750" indent="-285750">
              <a:buFont typeface="Arial"/>
              <a:buChar char="•"/>
            </a:pPr>
            <a:r>
              <a:rPr lang="en-US" dirty="0" smtClean="0">
                <a:solidFill>
                  <a:srgbClr val="FFFFFF"/>
                </a:solidFill>
              </a:rPr>
              <a:t>IBM Cloud</a:t>
            </a:r>
          </a:p>
          <a:p>
            <a:pPr marL="285750" indent="-285750">
              <a:buFont typeface="Arial"/>
              <a:buChar char="•"/>
            </a:pPr>
            <a:r>
              <a:rPr lang="en-US" dirty="0" smtClean="0">
                <a:solidFill>
                  <a:srgbClr val="FFFFFF"/>
                </a:solidFill>
              </a:rPr>
              <a:t>Not production ready </a:t>
            </a:r>
            <a:r>
              <a:rPr lang="mr-IN" dirty="0" smtClean="0">
                <a:solidFill>
                  <a:srgbClr val="FFFFFF"/>
                </a:solidFill>
              </a:rPr>
              <a:t>–</a:t>
            </a:r>
            <a:r>
              <a:rPr lang="en-US" dirty="0" smtClean="0">
                <a:solidFill>
                  <a:srgbClr val="FFFFFF"/>
                </a:solidFill>
              </a:rPr>
              <a:t> </a:t>
            </a:r>
            <a:r>
              <a:rPr lang="en-US" b="1" dirty="0" smtClean="0">
                <a:solidFill>
                  <a:srgbClr val="FFFFFF"/>
                </a:solidFill>
              </a:rPr>
              <a:t>(Not delivering multiple </a:t>
            </a:r>
            <a:r>
              <a:rPr lang="en-US" b="1" dirty="0" err="1" smtClean="0">
                <a:solidFill>
                  <a:srgbClr val="FFFFFF"/>
                </a:solidFill>
              </a:rPr>
              <a:t>dev</a:t>
            </a:r>
            <a:r>
              <a:rPr lang="en-US" b="1" dirty="0" smtClean="0">
                <a:solidFill>
                  <a:srgbClr val="FFFFFF"/>
                </a:solidFill>
              </a:rPr>
              <a:t> ops</a:t>
            </a:r>
            <a:r>
              <a:rPr lang="en-US" b="1" baseline="0" dirty="0" smtClean="0">
                <a:solidFill>
                  <a:srgbClr val="FFFFFF"/>
                </a:solidFill>
              </a:rPr>
              <a:t> environments or instances, no High availability or Disaster Recovery, We won’t be putting them on new premium instances etc. )</a:t>
            </a:r>
            <a:endParaRPr lang="en-US" b="1" dirty="0" smtClean="0">
              <a:solidFill>
                <a:srgbClr val="FFFFFF"/>
              </a:solidFill>
            </a:endParaRPr>
          </a:p>
          <a:p>
            <a:pPr marL="285750" indent="-285750">
              <a:buFont typeface="Arial"/>
              <a:buChar char="•"/>
            </a:pPr>
            <a:r>
              <a:rPr lang="en-US" dirty="0" smtClean="0">
                <a:solidFill>
                  <a:srgbClr val="FFFFFF"/>
                </a:solidFill>
              </a:rPr>
              <a:t>Limited Integration </a:t>
            </a:r>
            <a:r>
              <a:rPr lang="mr-IN" dirty="0" smtClean="0">
                <a:solidFill>
                  <a:srgbClr val="FFFFFF"/>
                </a:solidFill>
              </a:rPr>
              <a:t>–</a:t>
            </a:r>
            <a:r>
              <a:rPr lang="en-US" dirty="0" smtClean="0">
                <a:solidFill>
                  <a:srgbClr val="FFFFFF"/>
                </a:solidFill>
              </a:rPr>
              <a:t> </a:t>
            </a:r>
            <a:r>
              <a:rPr lang="en-US" b="1" dirty="0" smtClean="0">
                <a:solidFill>
                  <a:srgbClr val="FFFFFF"/>
                </a:solidFill>
              </a:rPr>
              <a:t>This is really here to underscore that integration can</a:t>
            </a:r>
            <a:r>
              <a:rPr lang="en-US" b="1" baseline="0" dirty="0" smtClean="0">
                <a:solidFill>
                  <a:srgbClr val="FFFFFF"/>
                </a:solidFill>
              </a:rPr>
              <a:t> easily get out of scope. Now depending on the service, there are many out of the box integration capabilities that can be very easy to leverage, using a cloud function to call a back end </a:t>
            </a:r>
            <a:r>
              <a:rPr lang="en-US" b="1" baseline="0" dirty="0" err="1" smtClean="0">
                <a:solidFill>
                  <a:srgbClr val="FFFFFF"/>
                </a:solidFill>
              </a:rPr>
              <a:t>api</a:t>
            </a:r>
            <a:r>
              <a:rPr lang="en-US" b="1" baseline="0" dirty="0" smtClean="0">
                <a:solidFill>
                  <a:srgbClr val="FFFFFF"/>
                </a:solidFill>
              </a:rPr>
              <a:t> that already exists or we can use </a:t>
            </a:r>
            <a:r>
              <a:rPr lang="en-US" b="1" baseline="0" dirty="0" err="1" smtClean="0">
                <a:solidFill>
                  <a:srgbClr val="FFFFFF"/>
                </a:solidFill>
              </a:rPr>
              <a:t>webhooks</a:t>
            </a:r>
            <a:r>
              <a:rPr lang="en-US" b="1" baseline="0" dirty="0" smtClean="0">
                <a:solidFill>
                  <a:srgbClr val="FFFFFF"/>
                </a:solidFill>
              </a:rPr>
              <a:t>. So, that is why we are saying limited integration. </a:t>
            </a:r>
            <a:endParaRPr lang="en-US" b="1" dirty="0" smtClean="0">
              <a:solidFill>
                <a:srgbClr val="FFFFFF"/>
              </a:solidFill>
            </a:endParaRPr>
          </a:p>
          <a:p>
            <a:pPr marL="285750" indent="-285750">
              <a:buFont typeface="Arial"/>
              <a:buChar char="•"/>
            </a:pPr>
            <a:r>
              <a:rPr lang="en-US" dirty="0" smtClean="0">
                <a:solidFill>
                  <a:srgbClr val="FFFFFF"/>
                </a:solidFill>
              </a:rPr>
              <a:t>Morgan will lead the development effort</a:t>
            </a:r>
          </a:p>
          <a:p>
            <a:pPr marL="628650" lvl="1" indent="-285750">
              <a:buFont typeface="Arial"/>
              <a:buChar char="•"/>
            </a:pPr>
            <a:r>
              <a:rPr lang="en-US" dirty="0" smtClean="0">
                <a:solidFill>
                  <a:srgbClr val="FFFFFF"/>
                </a:solidFill>
              </a:rPr>
              <a:t>Training / Instruction </a:t>
            </a:r>
            <a:r>
              <a:rPr lang="mr-IN" dirty="0" smtClean="0">
                <a:solidFill>
                  <a:srgbClr val="FFFFFF"/>
                </a:solidFill>
              </a:rPr>
              <a:t>–</a:t>
            </a:r>
            <a:r>
              <a:rPr lang="en-US" dirty="0" smtClean="0">
                <a:solidFill>
                  <a:srgbClr val="FFFFFF"/>
                </a:solidFill>
              </a:rPr>
              <a:t> </a:t>
            </a:r>
            <a:r>
              <a:rPr lang="en-US" b="1" dirty="0" smtClean="0">
                <a:solidFill>
                  <a:srgbClr val="FFFFFF"/>
                </a:solidFill>
              </a:rPr>
              <a:t>That will include training your team on what she is doing, instructing them on </a:t>
            </a:r>
            <a:r>
              <a:rPr lang="en-US" b="1" baseline="0" dirty="0" smtClean="0">
                <a:solidFill>
                  <a:srgbClr val="FFFFFF"/>
                </a:solidFill>
              </a:rPr>
              <a:t>any learning items and possibly setting up some tasks or action items. </a:t>
            </a:r>
            <a:endParaRPr lang="en-US" b="1" dirty="0" smtClean="0">
              <a:solidFill>
                <a:srgbClr val="FFFFFF"/>
              </a:solidFill>
            </a:endParaRPr>
          </a:p>
          <a:p>
            <a:pPr marL="628650" lvl="1" indent="-285750">
              <a:buFont typeface="Arial"/>
              <a:buChar char="•"/>
            </a:pPr>
            <a:r>
              <a:rPr lang="en-US" dirty="0" smtClean="0">
                <a:solidFill>
                  <a:srgbClr val="FFFFFF"/>
                </a:solidFill>
              </a:rPr>
              <a:t>Guide for &lt;Company&gt;’ action items</a:t>
            </a:r>
          </a:p>
          <a:p>
            <a:endParaRPr lang="en-US" dirty="0" smtClean="0">
              <a:solidFill>
                <a:srgbClr val="FFFFFF"/>
              </a:solidFill>
            </a:endParaRPr>
          </a:p>
          <a:p>
            <a:r>
              <a:rPr lang="en-US" b="1" dirty="0" smtClean="0">
                <a:solidFill>
                  <a:srgbClr val="61CFE6"/>
                </a:solidFill>
              </a:rPr>
              <a:t>Fee</a:t>
            </a:r>
          </a:p>
          <a:p>
            <a:pPr marL="285750" indent="-285750">
              <a:buFont typeface="Arial"/>
              <a:buChar char="•"/>
            </a:pPr>
            <a:r>
              <a:rPr lang="en-US" dirty="0" smtClean="0">
                <a:solidFill>
                  <a:srgbClr val="FFFFFF"/>
                </a:solidFill>
              </a:rPr>
              <a:t>None- </a:t>
            </a:r>
            <a:r>
              <a:rPr lang="en-US" b="1" dirty="0" smtClean="0">
                <a:solidFill>
                  <a:srgbClr val="FFFFFF"/>
                </a:solidFill>
              </a:rPr>
              <a:t>so that means none</a:t>
            </a:r>
            <a:endParaRPr lang="en-US" b="1" dirty="0" smtClean="0">
              <a:solidFill>
                <a:schemeClr val="bg2"/>
              </a:solidFill>
            </a:endParaRPr>
          </a:p>
        </p:txBody>
      </p:sp>
    </p:spTree>
    <p:extLst>
      <p:ext uri="{BB962C8B-B14F-4D97-AF65-F5344CB8AC3E}">
        <p14:creationId xmlns:p14="http://schemas.microsoft.com/office/powerpoint/2010/main" val="2465250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solidFill>
              </a:rPr>
              <a:t>I have written &lt;Company&gt; commitment here to be consistent</a:t>
            </a:r>
            <a:r>
              <a:rPr lang="en-US" baseline="0" dirty="0" smtClean="0">
                <a:solidFill>
                  <a:schemeClr val="bg2"/>
                </a:solidFill>
              </a:rPr>
              <a:t> with the last slide but</a:t>
            </a:r>
          </a:p>
          <a:p>
            <a:pPr marL="171450" indent="-171450">
              <a:buFont typeface="Arial"/>
              <a:buChar char="•"/>
            </a:pPr>
            <a:r>
              <a:rPr lang="en-US" baseline="0" dirty="0" smtClean="0">
                <a:solidFill>
                  <a:schemeClr val="bg2"/>
                </a:solidFill>
              </a:rPr>
              <a:t>we don’t actually know what you can commit to so </a:t>
            </a:r>
            <a:r>
              <a:rPr lang="mr-IN" baseline="0" dirty="0" smtClean="0">
                <a:solidFill>
                  <a:schemeClr val="bg2"/>
                </a:solidFill>
              </a:rPr>
              <a:t>…</a:t>
            </a:r>
            <a:endParaRPr lang="en-US" baseline="0" dirty="0" smtClean="0">
              <a:solidFill>
                <a:schemeClr val="bg2"/>
              </a:solidFill>
            </a:endParaRPr>
          </a:p>
          <a:p>
            <a:pPr marL="171450" indent="-171450">
              <a:buFont typeface="Arial"/>
              <a:buChar char="•"/>
            </a:pPr>
            <a:r>
              <a:rPr lang="en-US" baseline="0" dirty="0" smtClean="0">
                <a:solidFill>
                  <a:schemeClr val="bg2"/>
                </a:solidFill>
              </a:rPr>
              <a:t>This resources section is really an outline of what we thought it would take for &lt;Company&gt; to get the most out of the engagement. Lets go through it and tell us what you think.</a:t>
            </a:r>
          </a:p>
          <a:p>
            <a:pPr marL="171450" indent="-171450">
              <a:buFont typeface="Arial"/>
              <a:buChar char="•"/>
            </a:pPr>
            <a:endParaRPr lang="en-US" dirty="0" smtClean="0">
              <a:solidFill>
                <a:schemeClr val="bg2"/>
              </a:solidFill>
            </a:endParaRPr>
          </a:p>
          <a:p>
            <a:pPr hangingPunct="0"/>
            <a:r>
              <a:rPr lang="en-US" b="1" dirty="0" smtClean="0">
                <a:solidFill>
                  <a:srgbClr val="61CFE6"/>
                </a:solidFill>
              </a:rPr>
              <a:t>Resources</a:t>
            </a:r>
          </a:p>
          <a:p>
            <a:pPr marL="285750" indent="-285750" hangingPunct="0">
              <a:buFont typeface="Arial"/>
              <a:buChar char="•"/>
            </a:pPr>
            <a:r>
              <a:rPr lang="en-US" dirty="0" smtClean="0">
                <a:solidFill>
                  <a:srgbClr val="FFFFFF"/>
                </a:solidFill>
              </a:rPr>
              <a:t>1-3 &lt;Company&gt; participants (</a:t>
            </a:r>
            <a:r>
              <a:rPr lang="en-US" b="1" dirty="0" smtClean="0">
                <a:solidFill>
                  <a:srgbClr val="FFFFFF"/>
                </a:solidFill>
              </a:rPr>
              <a:t>The</a:t>
            </a:r>
            <a:r>
              <a:rPr lang="en-US" b="1" baseline="0" dirty="0" smtClean="0">
                <a:solidFill>
                  <a:srgbClr val="FFFFFF"/>
                </a:solidFill>
              </a:rPr>
              <a:t> more the better of course from a pure knowledge transfer standpoint</a:t>
            </a:r>
            <a:r>
              <a:rPr lang="en-US" baseline="0" dirty="0" smtClean="0">
                <a:solidFill>
                  <a:srgbClr val="FFFFFF"/>
                </a:solidFill>
              </a:rPr>
              <a:t>) </a:t>
            </a:r>
            <a:endParaRPr lang="en-US" dirty="0" smtClean="0">
              <a:solidFill>
                <a:srgbClr val="FFFFFF"/>
              </a:solidFill>
            </a:endParaRPr>
          </a:p>
          <a:p>
            <a:pPr marL="285750" indent="-285750" hangingPunct="0">
              <a:buFont typeface="Arial"/>
              <a:buChar char="•"/>
            </a:pPr>
            <a:r>
              <a:rPr lang="en-US" dirty="0" smtClean="0">
                <a:solidFill>
                  <a:srgbClr val="FFFFFF"/>
                </a:solidFill>
              </a:rPr>
              <a:t>Up to 5 hours a week per participant</a:t>
            </a:r>
          </a:p>
          <a:p>
            <a:pPr marL="628650" lvl="1" indent="-285750" hangingPunct="0">
              <a:buFont typeface="Arial"/>
              <a:buChar char="•"/>
            </a:pPr>
            <a:r>
              <a:rPr lang="en-US" dirty="0" smtClean="0">
                <a:solidFill>
                  <a:srgbClr val="FFFFFF"/>
                </a:solidFill>
              </a:rPr>
              <a:t>Meetings</a:t>
            </a:r>
          </a:p>
          <a:p>
            <a:pPr marL="628650" lvl="1" indent="-285750" hangingPunct="0">
              <a:buFont typeface="Arial"/>
              <a:buChar char="•"/>
            </a:pPr>
            <a:r>
              <a:rPr lang="en-US" dirty="0" smtClean="0">
                <a:solidFill>
                  <a:srgbClr val="FFFFFF"/>
                </a:solidFill>
              </a:rPr>
              <a:t>Training</a:t>
            </a:r>
          </a:p>
          <a:p>
            <a:pPr marL="628650" lvl="1" indent="-285750" hangingPunct="0">
              <a:buFont typeface="Arial"/>
              <a:buChar char="•"/>
            </a:pPr>
            <a:r>
              <a:rPr lang="en-US" dirty="0" smtClean="0">
                <a:solidFill>
                  <a:srgbClr val="FFFFFF"/>
                </a:solidFill>
              </a:rPr>
              <a:t>Action Items</a:t>
            </a:r>
          </a:p>
          <a:p>
            <a:pPr marL="285750" indent="-285750" hangingPunct="0">
              <a:buFont typeface="Arial"/>
              <a:buChar char="•"/>
            </a:pPr>
            <a:r>
              <a:rPr lang="en-US" dirty="0" smtClean="0">
                <a:solidFill>
                  <a:schemeClr val="bg2"/>
                </a:solidFill>
              </a:rPr>
              <a:t>Skillset</a:t>
            </a:r>
          </a:p>
          <a:p>
            <a:pPr marL="628650" lvl="1" indent="-285750" hangingPunct="0">
              <a:buFont typeface="Arial"/>
              <a:buChar char="•"/>
            </a:pPr>
            <a:r>
              <a:rPr lang="en-US" dirty="0" smtClean="0">
                <a:solidFill>
                  <a:srgbClr val="FFFFFF"/>
                </a:solidFill>
              </a:rPr>
              <a:t>Developer </a:t>
            </a:r>
          </a:p>
          <a:p>
            <a:pPr marL="628650" lvl="1" indent="-285750" hangingPunct="0">
              <a:buFont typeface="Arial"/>
              <a:buChar char="•"/>
            </a:pPr>
            <a:r>
              <a:rPr lang="en-US" dirty="0" smtClean="0">
                <a:solidFill>
                  <a:srgbClr val="FFFFFF"/>
                </a:solidFill>
              </a:rPr>
              <a:t>Business Analyst</a:t>
            </a:r>
          </a:p>
          <a:p>
            <a:pPr marL="628650" marR="0" lvl="1" indent="-285750" algn="l" defTabSz="685800" rtl="0" eaLnBrk="1" fontAlgn="auto" latinLnBrk="0" hangingPunct="0">
              <a:lnSpc>
                <a:spcPct val="100000"/>
              </a:lnSpc>
              <a:spcBef>
                <a:spcPts val="0"/>
              </a:spcBef>
              <a:spcAft>
                <a:spcPts val="0"/>
              </a:spcAft>
              <a:buClrTx/>
              <a:buSzTx/>
              <a:buFont typeface="Arial"/>
              <a:buChar char="•"/>
              <a:tabLst/>
              <a:defRPr/>
            </a:pPr>
            <a:r>
              <a:rPr lang="en-US" b="1" dirty="0" smtClean="0">
                <a:solidFill>
                  <a:srgbClr val="FFFFFF"/>
                </a:solidFill>
              </a:rPr>
              <a:t>Did you have resources</a:t>
            </a:r>
            <a:r>
              <a:rPr lang="en-US" b="1" baseline="0" dirty="0" smtClean="0">
                <a:solidFill>
                  <a:srgbClr val="FFFFFF"/>
                </a:solidFill>
              </a:rPr>
              <a:t> in mind and is this time available?</a:t>
            </a:r>
          </a:p>
          <a:p>
            <a:pPr marL="342900" lvl="1" indent="0" hangingPunct="0">
              <a:buFont typeface="Arial"/>
              <a:buNone/>
            </a:pPr>
            <a:endParaRPr lang="en-US" dirty="0" smtClean="0">
              <a:solidFill>
                <a:srgbClr val="FFFFFF"/>
              </a:solidFill>
            </a:endParaRPr>
          </a:p>
          <a:p>
            <a:pPr lvl="1" hangingPunct="0"/>
            <a:endParaRPr lang="en-US" dirty="0" smtClean="0">
              <a:solidFill>
                <a:srgbClr val="FFFFFF"/>
              </a:solidFill>
            </a:endParaRPr>
          </a:p>
          <a:p>
            <a:pPr hangingPunct="0"/>
            <a:r>
              <a:rPr lang="en-US" b="1" dirty="0" smtClean="0">
                <a:solidFill>
                  <a:srgbClr val="61CFE6"/>
                </a:solidFill>
              </a:rPr>
              <a:t>Environment</a:t>
            </a:r>
          </a:p>
          <a:p>
            <a:pPr marL="285750" indent="-285750" hangingPunct="0">
              <a:buFont typeface="Arial"/>
              <a:buChar char="•"/>
            </a:pPr>
            <a:r>
              <a:rPr lang="en-US" dirty="0" smtClean="0">
                <a:solidFill>
                  <a:srgbClr val="FFFFFF"/>
                </a:solidFill>
              </a:rPr>
              <a:t>&lt;Company&gt;’ IBM Cloud account</a:t>
            </a:r>
          </a:p>
          <a:p>
            <a:pPr marL="285750" indent="-285750" hangingPunct="0">
              <a:buFont typeface="Arial"/>
              <a:buChar char="•"/>
            </a:pPr>
            <a:r>
              <a:rPr lang="en-US" dirty="0" smtClean="0">
                <a:solidFill>
                  <a:srgbClr val="FFFFFF"/>
                </a:solidFill>
              </a:rPr>
              <a:t>Access</a:t>
            </a:r>
            <a:r>
              <a:rPr lang="en-US" b="1" dirty="0" smtClean="0">
                <a:solidFill>
                  <a:srgbClr val="FFFFFF"/>
                </a:solidFill>
              </a:rPr>
              <a:t>- It makes</a:t>
            </a:r>
            <a:r>
              <a:rPr lang="en-US" b="1" baseline="0" dirty="0" smtClean="0">
                <a:solidFill>
                  <a:srgbClr val="FFFFFF"/>
                </a:solidFill>
              </a:rPr>
              <a:t> it a lot easier if we are developing in the target account. With IAM Jeff can now create a special project resource group and </a:t>
            </a:r>
            <a:r>
              <a:rPr lang="en-US" b="1" baseline="0" dirty="0" err="1" smtClean="0">
                <a:solidFill>
                  <a:srgbClr val="FFFFFF"/>
                </a:solidFill>
              </a:rPr>
              <a:t>asign</a:t>
            </a:r>
            <a:r>
              <a:rPr lang="en-US" b="1" baseline="0" dirty="0" smtClean="0">
                <a:solidFill>
                  <a:srgbClr val="FFFFFF"/>
                </a:solidFill>
              </a:rPr>
              <a:t> </a:t>
            </a:r>
            <a:r>
              <a:rPr lang="en-US" b="1" baseline="0" dirty="0" err="1" smtClean="0">
                <a:solidFill>
                  <a:srgbClr val="FFFFFF"/>
                </a:solidFill>
              </a:rPr>
              <a:t>morgan</a:t>
            </a:r>
            <a:r>
              <a:rPr lang="en-US" b="1" baseline="0" dirty="0" smtClean="0">
                <a:solidFill>
                  <a:srgbClr val="FFFFFF"/>
                </a:solidFill>
              </a:rPr>
              <a:t> to a policy that limits her access to the rest of the services. Because you are using all REST API’s There really isn’t any data available on the </a:t>
            </a:r>
            <a:r>
              <a:rPr lang="en-US" b="1" baseline="0" dirty="0" err="1" smtClean="0">
                <a:solidFill>
                  <a:srgbClr val="FFFFFF"/>
                </a:solidFill>
              </a:rPr>
              <a:t>ibm</a:t>
            </a:r>
            <a:r>
              <a:rPr lang="en-US" b="1" baseline="0" dirty="0" smtClean="0">
                <a:solidFill>
                  <a:srgbClr val="FFFFFF"/>
                </a:solidFill>
              </a:rPr>
              <a:t> Cloud but if there were the IAM RG would limit access to that also.  </a:t>
            </a:r>
          </a:p>
          <a:p>
            <a:pPr marL="285750" indent="-285750" hangingPunct="0">
              <a:buFont typeface="Arial"/>
              <a:buChar char="•"/>
            </a:pPr>
            <a:r>
              <a:rPr lang="en-US" b="1" baseline="0" dirty="0" smtClean="0">
                <a:solidFill>
                  <a:srgbClr val="FFFFFF"/>
                </a:solidFill>
              </a:rPr>
              <a:t>We don’t have to decide this now. If its not possible due to </a:t>
            </a:r>
            <a:r>
              <a:rPr lang="en-US" b="1" baseline="0" dirty="0" err="1" smtClean="0">
                <a:solidFill>
                  <a:srgbClr val="FFFFFF"/>
                </a:solidFill>
              </a:rPr>
              <a:t>infosec</a:t>
            </a:r>
            <a:r>
              <a:rPr lang="en-US" b="1" baseline="0" dirty="0" smtClean="0">
                <a:solidFill>
                  <a:srgbClr val="FFFFFF"/>
                </a:solidFill>
              </a:rPr>
              <a:t> there are other options. </a:t>
            </a:r>
            <a:endParaRPr lang="en-US" b="1" dirty="0" smtClean="0">
              <a:solidFill>
                <a:srgbClr val="FFFFFF"/>
              </a:solidFill>
            </a:endParaRPr>
          </a:p>
          <a:p>
            <a:pPr marL="628650" lvl="1" indent="-285750" hangingPunct="0">
              <a:buFont typeface="Arial"/>
              <a:buChar char="•"/>
            </a:pPr>
            <a:endParaRPr lang="en-US" dirty="0" smtClean="0">
              <a:solidFill>
                <a:srgbClr val="FFFFFF"/>
              </a:solidFill>
            </a:endParaRPr>
          </a:p>
          <a:p>
            <a:pPr hangingPunct="0"/>
            <a:r>
              <a:rPr lang="en-US" b="1" dirty="0" smtClean="0">
                <a:solidFill>
                  <a:srgbClr val="61CFE6"/>
                </a:solidFill>
              </a:rPr>
              <a:t>Use Case</a:t>
            </a:r>
          </a:p>
          <a:p>
            <a:pPr marL="285750" indent="-285750" hangingPunct="0">
              <a:buFont typeface="Arial"/>
              <a:buChar char="•"/>
            </a:pPr>
            <a:r>
              <a:rPr lang="en-US" dirty="0" smtClean="0">
                <a:solidFill>
                  <a:srgbClr val="FFFFFF"/>
                </a:solidFill>
              </a:rPr>
              <a:t>Definition </a:t>
            </a:r>
            <a:r>
              <a:rPr lang="mr-IN" dirty="0" smtClean="0">
                <a:solidFill>
                  <a:srgbClr val="FFFFFF"/>
                </a:solidFill>
              </a:rPr>
              <a:t>–</a:t>
            </a:r>
            <a:r>
              <a:rPr lang="en-US" dirty="0" smtClean="0">
                <a:solidFill>
                  <a:srgbClr val="FFFFFF"/>
                </a:solidFill>
              </a:rPr>
              <a:t> &lt;Company&gt; will need to supply a use case</a:t>
            </a:r>
          </a:p>
          <a:p>
            <a:pPr marL="285750" indent="-285750" hangingPunct="0">
              <a:buFont typeface="Arial"/>
              <a:buChar char="•"/>
            </a:pPr>
            <a:r>
              <a:rPr lang="en-US" dirty="0" smtClean="0">
                <a:solidFill>
                  <a:srgbClr val="FFFFFF"/>
                </a:solidFill>
              </a:rPr>
              <a:t>Data </a:t>
            </a:r>
            <a:r>
              <a:rPr lang="mr-IN" dirty="0" smtClean="0">
                <a:solidFill>
                  <a:srgbClr val="FFFFFF"/>
                </a:solidFill>
              </a:rPr>
              <a:t>–</a:t>
            </a:r>
            <a:r>
              <a:rPr lang="en-US" dirty="0" smtClean="0">
                <a:solidFill>
                  <a:srgbClr val="FFFFFF"/>
                </a:solidFill>
              </a:rPr>
              <a:t> </a:t>
            </a:r>
            <a:r>
              <a:rPr lang="en-US" b="1" dirty="0" smtClean="0">
                <a:solidFill>
                  <a:srgbClr val="FFFFFF"/>
                </a:solidFill>
              </a:rPr>
              <a:t>&lt;Company&gt; will need</a:t>
            </a:r>
            <a:r>
              <a:rPr lang="en-US" b="1" baseline="0" dirty="0" smtClean="0">
                <a:solidFill>
                  <a:srgbClr val="FFFFFF"/>
                </a:solidFill>
              </a:rPr>
              <a:t> to supply the subject matter and data. </a:t>
            </a:r>
          </a:p>
          <a:p>
            <a:pPr marL="628650" lvl="1" indent="-285750" hangingPunct="0">
              <a:buFont typeface="Arial"/>
              <a:buChar char="•"/>
            </a:pPr>
            <a:r>
              <a:rPr lang="en-US" b="1" baseline="0" dirty="0" smtClean="0">
                <a:solidFill>
                  <a:srgbClr val="FFFFFF"/>
                </a:solidFill>
              </a:rPr>
              <a:t>So if we are building something with Assistant for example, we could work on nodes or establishing context variables and those sorts of things but you would need to define the intents and entities are. </a:t>
            </a:r>
          </a:p>
          <a:p>
            <a:pPr marL="628650" lvl="1" indent="-285750" hangingPunct="0">
              <a:buFont typeface="Arial"/>
              <a:buChar char="•"/>
            </a:pPr>
            <a:r>
              <a:rPr lang="en-US" b="1" baseline="0" dirty="0" smtClean="0">
                <a:solidFill>
                  <a:srgbClr val="FFFFFF"/>
                </a:solidFill>
              </a:rPr>
              <a:t>We can however help you massage existing data you may have to understand intent targets or pull out intent recommendations. </a:t>
            </a:r>
            <a:endParaRPr lang="en-US" b="1" dirty="0" smtClean="0">
              <a:solidFill>
                <a:srgbClr val="FFFFFF"/>
              </a:solidFill>
            </a:endParaRPr>
          </a:p>
          <a:p>
            <a:pPr lvl="1"/>
            <a:endParaRPr lang="en-US" dirty="0" smtClean="0">
              <a:solidFill>
                <a:srgbClr val="FFFFFF"/>
              </a:solidFill>
            </a:endParaRPr>
          </a:p>
          <a:p>
            <a:pPr marL="171450" indent="-171450">
              <a:buFont typeface="Arial"/>
              <a:buChar char="•"/>
            </a:pPr>
            <a:endParaRPr lang="en-US" dirty="0" smtClean="0">
              <a:solidFill>
                <a:schemeClr val="bg2"/>
              </a:solidFill>
            </a:endParaRPr>
          </a:p>
        </p:txBody>
      </p:sp>
    </p:spTree>
    <p:extLst>
      <p:ext uri="{BB962C8B-B14F-4D97-AF65-F5344CB8AC3E}">
        <p14:creationId xmlns:p14="http://schemas.microsoft.com/office/powerpoint/2010/main" val="246525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solidFill>
                <a:srgbClr val="61CFE6"/>
              </a:solidFill>
            </a:endParaRPr>
          </a:p>
          <a:p>
            <a:r>
              <a:rPr lang="en-US" b="1" dirty="0" smtClean="0">
                <a:solidFill>
                  <a:srgbClr val="61CFE6"/>
                </a:solidFill>
              </a:rPr>
              <a:t>Considerations</a:t>
            </a:r>
          </a:p>
          <a:p>
            <a:pPr marL="285750" indent="-285750">
              <a:buFont typeface="Arial"/>
              <a:buChar char="•"/>
            </a:pPr>
            <a:r>
              <a:rPr lang="en-US" dirty="0" smtClean="0">
                <a:solidFill>
                  <a:srgbClr val="FFFFFF"/>
                </a:solidFill>
              </a:rPr>
              <a:t>New work stream- </a:t>
            </a:r>
            <a:r>
              <a:rPr lang="en-US" b="1" dirty="0" smtClean="0">
                <a:solidFill>
                  <a:srgbClr val="FFFFFF"/>
                </a:solidFill>
              </a:rPr>
              <a:t>We want to decouple this effort from any other existing work</a:t>
            </a:r>
            <a:r>
              <a:rPr lang="en-US" b="1" baseline="0" dirty="0" smtClean="0">
                <a:solidFill>
                  <a:srgbClr val="FFFFFF"/>
                </a:solidFill>
              </a:rPr>
              <a:t> going on. Clean standalone project. Want to get down to building and sharing how.</a:t>
            </a:r>
            <a:endParaRPr lang="en-US" b="1" dirty="0" smtClean="0">
              <a:solidFill>
                <a:srgbClr val="FFFFFF"/>
              </a:solidFill>
            </a:endParaRPr>
          </a:p>
          <a:p>
            <a:pPr marL="285750" indent="-285750">
              <a:buFont typeface="Arial"/>
              <a:buChar char="•"/>
            </a:pPr>
            <a:r>
              <a:rPr lang="en-US" dirty="0" smtClean="0">
                <a:solidFill>
                  <a:srgbClr val="FFFFFF"/>
                </a:solidFill>
              </a:rPr>
              <a:t>Address a problem </a:t>
            </a:r>
            <a:r>
              <a:rPr lang="mr-IN" dirty="0" smtClean="0">
                <a:solidFill>
                  <a:srgbClr val="FFFFFF"/>
                </a:solidFill>
              </a:rPr>
              <a:t>–</a:t>
            </a:r>
            <a:r>
              <a:rPr lang="en-US" dirty="0" smtClean="0">
                <a:solidFill>
                  <a:srgbClr val="FFFFFF"/>
                </a:solidFill>
              </a:rPr>
              <a:t> </a:t>
            </a:r>
            <a:r>
              <a:rPr lang="en-US" b="1" dirty="0" smtClean="0">
                <a:solidFill>
                  <a:srgbClr val="FFFFFF"/>
                </a:solidFill>
              </a:rPr>
              <a:t>We want to get clear on the problem</a:t>
            </a:r>
            <a:r>
              <a:rPr lang="en-US" b="1" baseline="0" dirty="0" smtClean="0">
                <a:solidFill>
                  <a:srgbClr val="FFFFFF"/>
                </a:solidFill>
              </a:rPr>
              <a:t> we are trying to solve. It helps with sizing to have a good handle on this because it allows us to filter must have from nice to have</a:t>
            </a:r>
          </a:p>
          <a:p>
            <a:pPr marL="285750" indent="-285750">
              <a:buFont typeface="Arial"/>
              <a:buChar char="•"/>
            </a:pPr>
            <a:r>
              <a:rPr lang="en-US" dirty="0" smtClean="0">
                <a:solidFill>
                  <a:srgbClr val="FFFFFF"/>
                </a:solidFill>
              </a:rPr>
              <a:t>Enough features to bring value to the business- Concise enough to allow for completion</a:t>
            </a:r>
          </a:p>
          <a:p>
            <a:pPr marL="285750" indent="-285750">
              <a:buFont typeface="Arial"/>
              <a:buChar char="•"/>
            </a:pPr>
            <a:r>
              <a:rPr lang="en-US" dirty="0" smtClean="0">
                <a:solidFill>
                  <a:srgbClr val="FFFFFF"/>
                </a:solidFill>
              </a:rPr>
              <a:t>Using tools that &lt;Company&gt; may want to leverage again in the future: Watson Assistant, Discovery, Natural Language Understanding. </a:t>
            </a:r>
            <a:r>
              <a:rPr lang="en-US" b="1" dirty="0" smtClean="0">
                <a:solidFill>
                  <a:srgbClr val="FFFFFF"/>
                </a:solidFill>
              </a:rPr>
              <a:t>Just</a:t>
            </a:r>
            <a:r>
              <a:rPr lang="en-US" b="1" baseline="0" dirty="0" smtClean="0">
                <a:solidFill>
                  <a:srgbClr val="FFFFFF"/>
                </a:solidFill>
              </a:rPr>
              <a:t> makes it more valuable for you. </a:t>
            </a:r>
            <a:endParaRPr lang="en-US" b="1" dirty="0" smtClean="0">
              <a:solidFill>
                <a:srgbClr val="FFFFFF"/>
              </a:solidFill>
            </a:endParaRPr>
          </a:p>
          <a:p>
            <a:endParaRPr lang="en-US" dirty="0" smtClean="0">
              <a:solidFill>
                <a:schemeClr val="bg2"/>
              </a:solidFill>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bg2"/>
                </a:solidFill>
              </a:rPr>
              <a:t>Ideas: </a:t>
            </a:r>
            <a:r>
              <a:rPr lang="en-US" b="1" dirty="0" smtClean="0">
                <a:solidFill>
                  <a:srgbClr val="61CFE6"/>
                </a:solidFill>
              </a:rPr>
              <a:t>This is probably the biggest</a:t>
            </a:r>
            <a:r>
              <a:rPr lang="en-US" b="1" baseline="0" dirty="0" smtClean="0">
                <a:solidFill>
                  <a:srgbClr val="61CFE6"/>
                </a:solidFill>
              </a:rPr>
              <a:t> question we have- do you have any use cases in mind? Back logged items you haven’t been able to get to?</a:t>
            </a:r>
            <a:endParaRPr lang="en-US" b="1" dirty="0" smtClean="0">
              <a:solidFill>
                <a:srgbClr val="61CFE6"/>
              </a:solidFill>
            </a:endParaRPr>
          </a:p>
          <a:p>
            <a:endParaRPr lang="en-US" dirty="0" smtClean="0">
              <a:solidFill>
                <a:schemeClr val="bg2"/>
              </a:solidFill>
            </a:endParaRPr>
          </a:p>
          <a:p>
            <a:endParaRPr lang="en-US" dirty="0" smtClean="0">
              <a:solidFill>
                <a:schemeClr val="bg2"/>
              </a:solidFill>
            </a:endParaRPr>
          </a:p>
          <a:p>
            <a:r>
              <a:rPr lang="en-US" dirty="0" smtClean="0">
                <a:solidFill>
                  <a:schemeClr val="bg2"/>
                </a:solidFill>
              </a:rPr>
              <a:t>Next</a:t>
            </a:r>
            <a:r>
              <a:rPr lang="en-US" baseline="0" dirty="0" smtClean="0">
                <a:solidFill>
                  <a:schemeClr val="bg2"/>
                </a:solidFill>
              </a:rPr>
              <a:t> steps- these first to bullets can be a separate meeting</a:t>
            </a:r>
            <a:endParaRPr lang="en-US" dirty="0" smtClean="0">
              <a:solidFill>
                <a:schemeClr val="bg2"/>
              </a:solidFill>
            </a:endParaRPr>
          </a:p>
        </p:txBody>
      </p:sp>
    </p:spTree>
    <p:extLst>
      <p:ext uri="{BB962C8B-B14F-4D97-AF65-F5344CB8AC3E}">
        <p14:creationId xmlns:p14="http://schemas.microsoft.com/office/powerpoint/2010/main" val="246525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149A0B-C2B1-4D49-B0EC-430DCFCE139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911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316932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smtClean="0"/>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03830182"/>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smtClean="0"/>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956908918"/>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474976457"/>
      </p:ext>
    </p:extLst>
  </p:cSld>
  <p:clrMapOvr>
    <a:masterClrMapping/>
  </p:clrMapOvr>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525575478"/>
      </p:ext>
    </p:extLst>
  </p:cSld>
  <p:clrMapOvr>
    <a:masterClrMapping/>
  </p:clrMapOvr>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60641244"/>
      </p:ext>
    </p:extLst>
  </p:cSld>
  <p:clrMapOvr>
    <a:masterClrMapping/>
  </p:clrMapOvr>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939981713"/>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7424643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1949802824"/>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smtClean="0"/>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Group Name / DOC ID / Month XX, 2017 / © 2017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56515437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Group Name / DOC ID / Month XX, 2017 / © 2017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675255793"/>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70464095"/>
      </p:ext>
    </p:extLst>
  </p:cSld>
  <p:clrMapOvr>
    <a:masterClrMapping/>
  </p:clrMapOvr>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Group Name / DOC ID / Month XX, 2017 / © 2017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3119738" y="173736"/>
            <a:ext cx="2834641" cy="1600201"/>
          </a:xfrm>
          <a:prstGeom prst="rect">
            <a:avLst/>
          </a:prstGeom>
        </p:spPr>
        <p:txBody>
          <a:bodyPr>
            <a:normAutofit/>
          </a:bodyPr>
          <a:lstStyle>
            <a:lvl1pPr>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228600" y="4783327"/>
            <a:ext cx="127000" cy="127001"/>
          </a:xfrm>
          <a:prstGeom prst="rect">
            <a:avLst/>
          </a:prstGeom>
        </p:spPr>
        <p:txBody>
          <a:bodyPr/>
          <a:lstStyle/>
          <a:p>
            <a:fld id="{86CB4B4D-7CA3-9044-876B-883B54F8677D}" type="slidenum">
              <a:t>‹#›</a:t>
            </a:fld>
            <a:endParaRPr/>
          </a:p>
        </p:txBody>
      </p:sp>
      <p:sp>
        <p:nvSpPr>
          <p:cNvPr id="54" name="Shape 54"/>
          <p:cNvSpPr>
            <a:spLocks noGrp="1"/>
          </p:cNvSpPr>
          <p:nvPr>
            <p:ph type="title"/>
          </p:nvPr>
        </p:nvSpPr>
        <p:spPr>
          <a:xfrm>
            <a:off x="228600" y="173736"/>
            <a:ext cx="2834640" cy="1600201"/>
          </a:xfrm>
          <a:prstGeom prst="rect">
            <a:avLst/>
          </a:prstGeom>
        </p:spPr>
        <p:txBody>
          <a:bodyPr/>
          <a:lstStyle>
            <a:lvl1pPr>
              <a:lnSpc>
                <a:spcPct val="100000"/>
              </a:lnSpc>
              <a:defRPr sz="2000">
                <a:solidFill>
                  <a:srgbClr val="E0E0E0"/>
                </a:solidFill>
              </a:defRPr>
            </a:lvl1pPr>
          </a:lstStyle>
          <a:p>
            <a:r>
              <a:t>Title Text</a:t>
            </a:r>
          </a:p>
        </p:txBody>
      </p:sp>
    </p:spTree>
    <p:extLst>
      <p:ext uri="{BB962C8B-B14F-4D97-AF65-F5344CB8AC3E}">
        <p14:creationId xmlns:p14="http://schemas.microsoft.com/office/powerpoint/2010/main" val="1792041117"/>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376904244"/>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above) + content (4-columns)">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228600" y="1097280"/>
            <a:ext cx="2103121" cy="324199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
        <p:nvSpPr>
          <p:cNvPr id="102" name="Shape 10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
        <p:nvSpPr>
          <p:cNvPr id="103" name="Shape 103"/>
          <p:cNvSpPr>
            <a:spLocks noGrp="1"/>
          </p:cNvSpPr>
          <p:nvPr>
            <p:ph type="body" sz="quarter" idx="13"/>
          </p:nvPr>
        </p:nvSpPr>
        <p:spPr>
          <a:xfrm>
            <a:off x="2395220" y="1097280"/>
            <a:ext cx="2103121" cy="3241993"/>
          </a:xfrm>
          <a:prstGeom prst="rect">
            <a:avLst/>
          </a:prstGeom>
        </p:spPr>
        <p:txBody>
          <a:bodyPr>
            <a:normAutofit/>
          </a:bodyPr>
          <a:lstStyle>
            <a:lvl1pPr defTabSz="416052">
              <a:spcBef>
                <a:spcPts val="1300"/>
              </a:spcBef>
              <a:defRPr sz="1820">
                <a:solidFill>
                  <a:srgbClr val="FFFFFF"/>
                </a:solidFill>
              </a:defRPr>
            </a:lvl1pPr>
            <a:lvl2pPr marL="157464" indent="-157464" defTabSz="416052">
              <a:spcBef>
                <a:spcPts val="1300"/>
              </a:spcBef>
              <a:defRPr sz="1820">
                <a:solidFill>
                  <a:srgbClr val="FFFFFF"/>
                </a:solidFill>
              </a:defRPr>
            </a:lvl2pPr>
            <a:lvl3pPr marL="361156" indent="-157464" defTabSz="416052">
              <a:spcBef>
                <a:spcPts val="1300"/>
              </a:spcBef>
              <a:defRPr sz="1820">
                <a:solidFill>
                  <a:srgbClr val="FFFFFF"/>
                </a:solidFill>
              </a:defRPr>
            </a:lvl3pPr>
            <a:lvl4pPr marL="569182" indent="-153130" defTabSz="416052">
              <a:spcBef>
                <a:spcPts val="1300"/>
              </a:spcBef>
              <a:defRPr sz="1820">
                <a:solidFill>
                  <a:srgbClr val="FFFFFF"/>
                </a:solidFill>
              </a:defRPr>
            </a:lvl4pPr>
            <a:lvl5pPr marL="730980" indent="-157464" defTabSz="416052">
              <a:spcBef>
                <a:spcPts val="1300"/>
              </a:spcBef>
              <a:defRPr sz="182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4"/>
          </p:nvPr>
        </p:nvSpPr>
        <p:spPr>
          <a:xfrm>
            <a:off x="6753860" y="1097280"/>
            <a:ext cx="2103121" cy="3241993"/>
          </a:xfrm>
          <a:prstGeom prst="rect">
            <a:avLst/>
          </a:prstGeom>
        </p:spPr>
        <p:txBody>
          <a:bodyPr>
            <a:normAutofit/>
          </a:bodyPr>
          <a:lstStyle>
            <a:lvl1pPr defTabSz="416052">
              <a:spcBef>
                <a:spcPts val="1300"/>
              </a:spcBef>
              <a:defRPr sz="1820">
                <a:solidFill>
                  <a:srgbClr val="FFFFFF"/>
                </a:solidFill>
              </a:defRPr>
            </a:lvl1pPr>
            <a:lvl2pPr marL="157464" indent="-157464" defTabSz="416052">
              <a:spcBef>
                <a:spcPts val="1300"/>
              </a:spcBef>
              <a:defRPr sz="1820">
                <a:solidFill>
                  <a:srgbClr val="FFFFFF"/>
                </a:solidFill>
              </a:defRPr>
            </a:lvl2pPr>
            <a:lvl3pPr marL="361156" indent="-157464" defTabSz="416052">
              <a:spcBef>
                <a:spcPts val="1300"/>
              </a:spcBef>
              <a:defRPr sz="1820">
                <a:solidFill>
                  <a:srgbClr val="FFFFFF"/>
                </a:solidFill>
              </a:defRPr>
            </a:lvl3pPr>
            <a:lvl4pPr marL="569182" indent="-153130" defTabSz="416052">
              <a:spcBef>
                <a:spcPts val="1300"/>
              </a:spcBef>
              <a:defRPr sz="1820">
                <a:solidFill>
                  <a:srgbClr val="FFFFFF"/>
                </a:solidFill>
              </a:defRPr>
            </a:lvl4pPr>
            <a:lvl5pPr marL="730980" indent="-157464" defTabSz="416052">
              <a:spcBef>
                <a:spcPts val="1300"/>
              </a:spcBef>
              <a:defRPr sz="182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5"/>
          </p:nvPr>
        </p:nvSpPr>
        <p:spPr>
          <a:xfrm>
            <a:off x="4574540" y="1097280"/>
            <a:ext cx="2103121" cy="3241993"/>
          </a:xfrm>
          <a:prstGeom prst="rect">
            <a:avLst/>
          </a:prstGeom>
        </p:spPr>
        <p:txBody>
          <a:bodyPr>
            <a:normAutofit/>
          </a:bodyPr>
          <a:lstStyle>
            <a:lvl1pPr defTabSz="416052">
              <a:spcBef>
                <a:spcPts val="1300"/>
              </a:spcBef>
              <a:defRPr sz="1820">
                <a:solidFill>
                  <a:srgbClr val="FFFFFF"/>
                </a:solidFill>
              </a:defRPr>
            </a:lvl1pPr>
            <a:lvl2pPr marL="157464" indent="-157464" defTabSz="416052">
              <a:spcBef>
                <a:spcPts val="1300"/>
              </a:spcBef>
              <a:defRPr sz="1820">
                <a:solidFill>
                  <a:srgbClr val="FFFFFF"/>
                </a:solidFill>
              </a:defRPr>
            </a:lvl2pPr>
            <a:lvl3pPr marL="361156" indent="-157464" defTabSz="416052">
              <a:spcBef>
                <a:spcPts val="1300"/>
              </a:spcBef>
              <a:defRPr sz="1820">
                <a:solidFill>
                  <a:srgbClr val="FFFFFF"/>
                </a:solidFill>
              </a:defRPr>
            </a:lvl3pPr>
            <a:lvl4pPr marL="569182" indent="-153130" defTabSz="416052">
              <a:spcBef>
                <a:spcPts val="1300"/>
              </a:spcBef>
              <a:defRPr sz="1820">
                <a:solidFill>
                  <a:srgbClr val="FFFFFF"/>
                </a:solidFill>
              </a:defRPr>
            </a:lvl4pPr>
            <a:lvl5pPr marL="730980" indent="-157464" defTabSz="416052">
              <a:spcBef>
                <a:spcPts val="1300"/>
              </a:spcBef>
              <a:defRPr sz="182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00353905"/>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4494907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slideLayout" Target="../slideLayouts/slideLayout71.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slideLayout" Target="../slideLayouts/slideLayout73.xml"/><Relationship Id="rId38" Type="http://schemas.openxmlformats.org/officeDocument/2006/relationships/slideLayout" Target="../slideLayouts/slideLayout74.xml"/><Relationship Id="rId3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4.xml"/><Relationship Id="rId21" Type="http://schemas.openxmlformats.org/officeDocument/2006/relationships/slideLayout" Target="../slideLayouts/slideLayout95.xml"/><Relationship Id="rId22" Type="http://schemas.openxmlformats.org/officeDocument/2006/relationships/slideLayout" Target="../slideLayouts/slideLayout96.xml"/><Relationship Id="rId23" Type="http://schemas.openxmlformats.org/officeDocument/2006/relationships/slideLayout" Target="../slideLayouts/slideLayout97.xml"/><Relationship Id="rId24" Type="http://schemas.openxmlformats.org/officeDocument/2006/relationships/slideLayout" Target="../slideLayouts/slideLayout98.xml"/><Relationship Id="rId25" Type="http://schemas.openxmlformats.org/officeDocument/2006/relationships/slideLayout" Target="../slideLayouts/slideLayout99.xml"/><Relationship Id="rId26" Type="http://schemas.openxmlformats.org/officeDocument/2006/relationships/slideLayout" Target="../slideLayouts/slideLayout100.xml"/><Relationship Id="rId27" Type="http://schemas.openxmlformats.org/officeDocument/2006/relationships/slideLayout" Target="../slideLayouts/slideLayout101.xml"/><Relationship Id="rId28" Type="http://schemas.openxmlformats.org/officeDocument/2006/relationships/slideLayout" Target="../slideLayouts/slideLayout102.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5" Type="http://schemas.openxmlformats.org/officeDocument/2006/relationships/slideLayout" Target="../slideLayouts/slideLayout79.xml"/><Relationship Id="rId30" Type="http://schemas.openxmlformats.org/officeDocument/2006/relationships/slideLayout" Target="../slideLayouts/slideLayout104.xml"/><Relationship Id="rId31" Type="http://schemas.openxmlformats.org/officeDocument/2006/relationships/slideLayout" Target="../slideLayouts/slideLayout105.xml"/><Relationship Id="rId32" Type="http://schemas.openxmlformats.org/officeDocument/2006/relationships/slideLayout" Target="../slideLayouts/slideLayout106.xml"/><Relationship Id="rId9" Type="http://schemas.openxmlformats.org/officeDocument/2006/relationships/slideLayout" Target="../slideLayouts/slideLayout83.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33" Type="http://schemas.openxmlformats.org/officeDocument/2006/relationships/slideLayout" Target="../slideLayouts/slideLayout107.xml"/><Relationship Id="rId34" Type="http://schemas.openxmlformats.org/officeDocument/2006/relationships/slideLayout" Target="../slideLayouts/slideLayout108.xml"/><Relationship Id="rId35" Type="http://schemas.openxmlformats.org/officeDocument/2006/relationships/slideLayout" Target="../slideLayouts/slideLayout109.xml"/><Relationship Id="rId36" Type="http://schemas.openxmlformats.org/officeDocument/2006/relationships/theme" Target="../theme/theme3.xml"/><Relationship Id="rId10" Type="http://schemas.openxmlformats.org/officeDocument/2006/relationships/slideLayout" Target="../slideLayouts/slideLayout84.xml"/><Relationship Id="rId11" Type="http://schemas.openxmlformats.org/officeDocument/2006/relationships/slideLayout" Target="../slideLayouts/slideLayout85.xml"/><Relationship Id="rId12" Type="http://schemas.openxmlformats.org/officeDocument/2006/relationships/slideLayout" Target="../slideLayouts/slideLayout86.xml"/><Relationship Id="rId13" Type="http://schemas.openxmlformats.org/officeDocument/2006/relationships/slideLayout" Target="../slideLayouts/slideLayout87.xml"/><Relationship Id="rId14" Type="http://schemas.openxmlformats.org/officeDocument/2006/relationships/slideLayout" Target="../slideLayouts/slideLayout88.xml"/><Relationship Id="rId15" Type="http://schemas.openxmlformats.org/officeDocument/2006/relationships/slideLayout" Target="../slideLayouts/slideLayout89.xml"/><Relationship Id="rId16" Type="http://schemas.openxmlformats.org/officeDocument/2006/relationships/slideLayout" Target="../slideLayouts/slideLayout90.xml"/><Relationship Id="rId17" Type="http://schemas.openxmlformats.org/officeDocument/2006/relationships/slideLayout" Target="../slideLayouts/slideLayout91.xml"/><Relationship Id="rId18" Type="http://schemas.openxmlformats.org/officeDocument/2006/relationships/slideLayout" Target="../slideLayouts/slideLayout92.xml"/><Relationship Id="rId19"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29.xml"/><Relationship Id="rId21" Type="http://schemas.openxmlformats.org/officeDocument/2006/relationships/slideLayout" Target="../slideLayouts/slideLayout130.xml"/><Relationship Id="rId22" Type="http://schemas.openxmlformats.org/officeDocument/2006/relationships/slideLayout" Target="../slideLayouts/slideLayout131.xml"/><Relationship Id="rId23" Type="http://schemas.openxmlformats.org/officeDocument/2006/relationships/slideLayout" Target="../slideLayouts/slideLayout132.xml"/><Relationship Id="rId24" Type="http://schemas.openxmlformats.org/officeDocument/2006/relationships/slideLayout" Target="../slideLayouts/slideLayout133.xml"/><Relationship Id="rId25" Type="http://schemas.openxmlformats.org/officeDocument/2006/relationships/slideLayout" Target="../slideLayouts/slideLayout134.xml"/><Relationship Id="rId26" Type="http://schemas.openxmlformats.org/officeDocument/2006/relationships/slideLayout" Target="../slideLayouts/slideLayout135.xml"/><Relationship Id="rId27" Type="http://schemas.openxmlformats.org/officeDocument/2006/relationships/slideLayout" Target="../slideLayouts/slideLayout136.xml"/><Relationship Id="rId28" Type="http://schemas.openxmlformats.org/officeDocument/2006/relationships/slideLayout" Target="../slideLayouts/slideLayout137.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30" Type="http://schemas.openxmlformats.org/officeDocument/2006/relationships/slideLayout" Target="../slideLayouts/slideLayout139.xml"/><Relationship Id="rId31" Type="http://schemas.openxmlformats.org/officeDocument/2006/relationships/slideLayout" Target="../slideLayouts/slideLayout140.xml"/><Relationship Id="rId32" Type="http://schemas.openxmlformats.org/officeDocument/2006/relationships/slideLayout" Target="../slideLayouts/slideLayout141.xml"/><Relationship Id="rId9" Type="http://schemas.openxmlformats.org/officeDocument/2006/relationships/slideLayout" Target="../slideLayouts/slideLayout118.xml"/><Relationship Id="rId6" Type="http://schemas.openxmlformats.org/officeDocument/2006/relationships/slideLayout" Target="../slideLayouts/slideLayout115.xml"/><Relationship Id="rId7" Type="http://schemas.openxmlformats.org/officeDocument/2006/relationships/slideLayout" Target="../slideLayouts/slideLayout116.xml"/><Relationship Id="rId8" Type="http://schemas.openxmlformats.org/officeDocument/2006/relationships/slideLayout" Target="../slideLayouts/slideLayout117.xml"/><Relationship Id="rId33" Type="http://schemas.openxmlformats.org/officeDocument/2006/relationships/slideLayout" Target="../slideLayouts/slideLayout142.xml"/><Relationship Id="rId34" Type="http://schemas.openxmlformats.org/officeDocument/2006/relationships/slideLayout" Target="../slideLayouts/slideLayout143.xml"/><Relationship Id="rId35" Type="http://schemas.openxmlformats.org/officeDocument/2006/relationships/slideLayout" Target="../slideLayouts/slideLayout144.xml"/><Relationship Id="rId36" Type="http://schemas.openxmlformats.org/officeDocument/2006/relationships/theme" Target="../theme/theme4.xml"/><Relationship Id="rId10" Type="http://schemas.openxmlformats.org/officeDocument/2006/relationships/slideLayout" Target="../slideLayouts/slideLayout119.xml"/><Relationship Id="rId11" Type="http://schemas.openxmlformats.org/officeDocument/2006/relationships/slideLayout" Target="../slideLayouts/slideLayout120.xml"/><Relationship Id="rId12" Type="http://schemas.openxmlformats.org/officeDocument/2006/relationships/slideLayout" Target="../slideLayouts/slideLayout121.xml"/><Relationship Id="rId13" Type="http://schemas.openxmlformats.org/officeDocument/2006/relationships/slideLayout" Target="../slideLayouts/slideLayout122.xml"/><Relationship Id="rId14" Type="http://schemas.openxmlformats.org/officeDocument/2006/relationships/slideLayout" Target="../slideLayouts/slideLayout123.xml"/><Relationship Id="rId15" Type="http://schemas.openxmlformats.org/officeDocument/2006/relationships/slideLayout" Target="../slideLayouts/slideLayout124.xml"/><Relationship Id="rId16" Type="http://schemas.openxmlformats.org/officeDocument/2006/relationships/slideLayout" Target="../slideLayouts/slideLayout125.xml"/><Relationship Id="rId17" Type="http://schemas.openxmlformats.org/officeDocument/2006/relationships/slideLayout" Target="../slideLayouts/slideLayout126.xml"/><Relationship Id="rId18" Type="http://schemas.openxmlformats.org/officeDocument/2006/relationships/slideLayout" Target="../slideLayouts/slideLayout127.xml"/><Relationship Id="rId1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smtClean="0"/>
              <a:t>Group Name / DOC ID / Month XX, 2017 / © 2017 IBM Corporation</a:t>
            </a:r>
            <a:endParaRPr lang="en-US"/>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7" r:id="rId36"/>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9" r:id="rId36"/>
    <p:sldLayoutId id="2147483830" r:id="rId37"/>
    <p:sldLayoutId id="2147483831" r:id="rId38"/>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410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18.png"/><Relationship Id="rId21" Type="http://schemas.openxmlformats.org/officeDocument/2006/relationships/image" Target="../media/image51.svg"/><Relationship Id="rId22" Type="http://schemas.openxmlformats.org/officeDocument/2006/relationships/image" Target="../media/image19.png"/><Relationship Id="rId23" Type="http://schemas.openxmlformats.org/officeDocument/2006/relationships/image" Target="../media/image20.png"/><Relationship Id="rId24" Type="http://schemas.openxmlformats.org/officeDocument/2006/relationships/image" Target="../media/image21.png"/><Relationship Id="rId25" Type="http://schemas.openxmlformats.org/officeDocument/2006/relationships/image" Target="../media/image22.emf"/><Relationship Id="rId26" Type="http://schemas.openxmlformats.org/officeDocument/2006/relationships/image" Target="../media/image23.emf"/><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png"/><Relationship Id="rId30" Type="http://schemas.openxmlformats.org/officeDocument/2006/relationships/image" Target="../media/image27.emf"/><Relationship Id="rId31" Type="http://schemas.openxmlformats.org/officeDocument/2006/relationships/image" Target="../media/image28.emf"/><Relationship Id="rId32" Type="http://schemas.openxmlformats.org/officeDocument/2006/relationships/image" Target="../media/image29.tiff"/><Relationship Id="rId9" Type="http://schemas.openxmlformats.org/officeDocument/2006/relationships/image" Target="../media/image12.png"/><Relationship Id="rId6" Type="http://schemas.openxmlformats.org/officeDocument/2006/relationships/image" Target="../media/image36.svg"/><Relationship Id="rId7" Type="http://schemas.openxmlformats.org/officeDocument/2006/relationships/image" Target="../media/image11.png"/><Relationship Id="rId8" Type="http://schemas.openxmlformats.org/officeDocument/2006/relationships/image" Target="../media/image38.svg"/><Relationship Id="rId33" Type="http://schemas.openxmlformats.org/officeDocument/2006/relationships/image" Target="../media/image30.tiff"/><Relationship Id="rId34" Type="http://schemas.openxmlformats.org/officeDocument/2006/relationships/image" Target="../media/image31.tiff"/><Relationship Id="rId35" Type="http://schemas.openxmlformats.org/officeDocument/2006/relationships/image" Target="../media/image32.png"/><Relationship Id="rId10" Type="http://schemas.openxmlformats.org/officeDocument/2006/relationships/image" Target="../media/image40.svg"/><Relationship Id="rId11" Type="http://schemas.openxmlformats.org/officeDocument/2006/relationships/image" Target="../media/image13.tiff"/><Relationship Id="rId12" Type="http://schemas.openxmlformats.org/officeDocument/2006/relationships/image" Target="../media/image14.png"/><Relationship Id="rId13" Type="http://schemas.openxmlformats.org/officeDocument/2006/relationships/image" Target="../media/image43.svg"/><Relationship Id="rId14" Type="http://schemas.openxmlformats.org/officeDocument/2006/relationships/image" Target="../media/image15.png"/><Relationship Id="rId15" Type="http://schemas.openxmlformats.org/officeDocument/2006/relationships/image" Target="../media/image45.svg"/><Relationship Id="rId16" Type="http://schemas.openxmlformats.org/officeDocument/2006/relationships/image" Target="../media/image16.png"/><Relationship Id="rId17" Type="http://schemas.openxmlformats.org/officeDocument/2006/relationships/image" Target="../media/image47.svg"/><Relationship Id="rId18" Type="http://schemas.openxmlformats.org/officeDocument/2006/relationships/image" Target="../media/image17.png"/><Relationship Id="rId19" Type="http://schemas.openxmlformats.org/officeDocument/2006/relationships/image" Target="../media/image4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206" b="24129"/>
          <a:stretch/>
        </p:blipFill>
        <p:spPr>
          <a:xfrm>
            <a:off x="4905064" y="1241049"/>
            <a:ext cx="4238936" cy="390245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9026" t="37334" r="20973" b="33297"/>
          <a:stretch/>
        </p:blipFill>
        <p:spPr>
          <a:xfrm>
            <a:off x="167640" y="2336800"/>
            <a:ext cx="1112398" cy="30384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680" y="4717629"/>
            <a:ext cx="528320" cy="197778"/>
          </a:xfrm>
          <a:prstGeom prst="rect">
            <a:avLst/>
          </a:prstGeom>
        </p:spPr>
      </p:pic>
    </p:spTree>
    <p:extLst>
      <p:ext uri="{BB962C8B-B14F-4D97-AF65-F5344CB8AC3E}">
        <p14:creationId xmlns:p14="http://schemas.microsoft.com/office/powerpoint/2010/main" val="12831907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xmlns="" id="{CD89C7B5-DCEA-FB4A-95F0-225462000852}"/>
              </a:ext>
            </a:extLst>
          </p:cNvPr>
          <p:cNvSpPr txBox="1">
            <a:spLocks/>
          </p:cNvSpPr>
          <p:nvPr/>
        </p:nvSpPr>
        <p:spPr>
          <a:xfrm>
            <a:off x="8890609" y="4917978"/>
            <a:ext cx="51296" cy="123111"/>
          </a:xfrm>
        </p:spPr>
        <p:txBody>
          <a:bodyPr lIns="68580" tIns="34290" rIns="68580" bIns="3429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fld id="{86CB4B4D-7CA3-9044-876B-883B54F8677D}" type="slidenum">
              <a:rPr lang="en-US" sz="800">
                <a:solidFill>
                  <a:srgbClr val="FFFFFF"/>
                </a:solidFill>
                <a:latin typeface="Calibri"/>
                <a:cs typeface="Calibri"/>
              </a:rPr>
              <a:pPr defTabSz="514350">
                <a:defRPr/>
              </a:pPr>
              <a:t>2</a:t>
            </a:fld>
            <a:endParaRPr lang="en-US" sz="800" dirty="0">
              <a:solidFill>
                <a:srgbClr val="FFFFFF"/>
              </a:solidFill>
              <a:latin typeface="Calibri"/>
              <a:cs typeface="Calibri"/>
            </a:endParaRPr>
          </a:p>
        </p:txBody>
      </p:sp>
      <p:sp>
        <p:nvSpPr>
          <p:cNvPr id="5" name="object 8"/>
          <p:cNvSpPr txBox="1"/>
          <p:nvPr/>
        </p:nvSpPr>
        <p:spPr>
          <a:xfrm>
            <a:off x="234948" y="1668623"/>
            <a:ext cx="3620292" cy="155322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p>
            <a:pPr marR="1905" indent="12700" defTabSz="309562">
              <a:defRPr spc="2">
                <a:solidFill>
                  <a:srgbClr val="000000"/>
                </a:solidFill>
              </a:defRPr>
            </a:pPr>
            <a:r>
              <a:rPr lang="en-US" sz="3600" spc="4" dirty="0" smtClean="0">
                <a:solidFill>
                  <a:srgbClr val="FDFEFD"/>
                </a:solidFill>
                <a:latin typeface="IBM Plex Sans" charset="0"/>
                <a:ea typeface="IBM Plex Sans" charset="0"/>
                <a:cs typeface="IBM Plex Sans" charset="0"/>
              </a:rPr>
              <a:t>POC Enablement</a:t>
            </a:r>
            <a:endParaRPr lang="en-US" sz="3600" spc="4" dirty="0" smtClean="0">
              <a:solidFill>
                <a:srgbClr val="FDFEFD"/>
              </a:solidFill>
              <a:latin typeface="IBM Plex Sans" charset="0"/>
              <a:ea typeface="IBM Plex Sans" charset="0"/>
              <a:cs typeface="IBM Plex Sans" charset="0"/>
            </a:endParaRPr>
          </a:p>
          <a:p>
            <a:pPr marR="1905" indent="12700" defTabSz="309562">
              <a:defRPr spc="2">
                <a:solidFill>
                  <a:srgbClr val="000000"/>
                </a:solidFill>
              </a:defRPr>
            </a:pPr>
            <a:r>
              <a:rPr lang="en-US" sz="3600" spc="4" dirty="0" smtClean="0">
                <a:solidFill>
                  <a:srgbClr val="71D7EA"/>
                </a:solidFill>
                <a:latin typeface="IBM Plex Sans" charset="0"/>
                <a:ea typeface="IBM Plex Sans" charset="0"/>
                <a:cs typeface="IBM Plex Sans" charset="0"/>
              </a:rPr>
              <a:t>Objective</a:t>
            </a:r>
            <a:endParaRPr lang="en-US" sz="3600" spc="4" dirty="0" smtClean="0">
              <a:solidFill>
                <a:srgbClr val="71D7EA"/>
              </a:solidFill>
              <a:latin typeface="IBM Plex Sans" charset="0"/>
              <a:ea typeface="IBM Plex Sans" charset="0"/>
              <a:cs typeface="IBM Plex Sans" charset="0"/>
            </a:endParaRPr>
          </a:p>
          <a:p>
            <a:pPr marR="1905" indent="12700" defTabSz="309562">
              <a:defRPr spc="2">
                <a:solidFill>
                  <a:srgbClr val="000000"/>
                </a:solidFill>
              </a:defRPr>
            </a:pPr>
            <a:endParaRPr lang="en-US" sz="1000" dirty="0">
              <a:solidFill>
                <a:schemeClr val="bg2"/>
              </a:solidFill>
            </a:endParaRPr>
          </a:p>
          <a:p>
            <a:pPr marR="1905" indent="12700" defTabSz="309562">
              <a:defRPr spc="2">
                <a:solidFill>
                  <a:srgbClr val="000000"/>
                </a:solidFill>
              </a:defRPr>
            </a:pPr>
            <a:endParaRPr sz="1000" spc="1" dirty="0">
              <a:solidFill>
                <a:srgbClr val="71D7EA"/>
              </a:solidFill>
              <a:latin typeface="IBM Plex Sans" charset="0"/>
              <a:ea typeface="IBM Plex Sans" charset="0"/>
              <a:cs typeface="IBM Plex Sans" charset="0"/>
            </a:endParaRPr>
          </a:p>
        </p:txBody>
      </p:sp>
      <p:sp>
        <p:nvSpPr>
          <p:cNvPr id="6" name="TextBox 5"/>
          <p:cNvSpPr txBox="1"/>
          <p:nvPr/>
        </p:nvSpPr>
        <p:spPr>
          <a:xfrm>
            <a:off x="5016500" y="1859447"/>
            <a:ext cx="3103035" cy="954107"/>
          </a:xfrm>
          <a:prstGeom prst="rect">
            <a:avLst/>
          </a:prstGeom>
          <a:noFill/>
        </p:spPr>
        <p:txBody>
          <a:bodyPr wrap="square" rtlCol="0">
            <a:spAutoFit/>
          </a:bodyPr>
          <a:lstStyle/>
          <a:p>
            <a:r>
              <a:rPr lang="en-US" sz="1400" dirty="0" smtClean="0">
                <a:solidFill>
                  <a:schemeClr val="bg2"/>
                </a:solidFill>
              </a:rPr>
              <a:t>IBM and &lt;Company&gt; work together to develop a POC that </a:t>
            </a:r>
            <a:r>
              <a:rPr lang="en-US" sz="1400" b="1" dirty="0" smtClean="0">
                <a:solidFill>
                  <a:srgbClr val="61CFE6"/>
                </a:solidFill>
              </a:rPr>
              <a:t>brings value </a:t>
            </a:r>
            <a:r>
              <a:rPr lang="en-US" sz="1400" dirty="0" smtClean="0">
                <a:solidFill>
                  <a:schemeClr val="bg2"/>
                </a:solidFill>
              </a:rPr>
              <a:t>to the business quickly while increasing &lt;Company’s&gt; </a:t>
            </a:r>
            <a:r>
              <a:rPr lang="en-US" sz="1400" b="1" dirty="0" smtClean="0">
                <a:solidFill>
                  <a:srgbClr val="61CFE6"/>
                </a:solidFill>
              </a:rPr>
              <a:t>AI skillset</a:t>
            </a:r>
            <a:r>
              <a:rPr lang="en-US" sz="1400" dirty="0" smtClean="0">
                <a:solidFill>
                  <a:schemeClr val="bg2"/>
                </a:solidFill>
              </a:rPr>
              <a:t>.</a:t>
            </a:r>
            <a:endParaRPr lang="en-US" sz="1400" dirty="0" smtClean="0">
              <a:solidFill>
                <a:schemeClr val="bg2"/>
              </a:solidFill>
            </a:endParaRPr>
          </a:p>
        </p:txBody>
      </p:sp>
    </p:spTree>
    <p:extLst>
      <p:ext uri="{BB962C8B-B14F-4D97-AF65-F5344CB8AC3E}">
        <p14:creationId xmlns:p14="http://schemas.microsoft.com/office/powerpoint/2010/main" val="148935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xmlns="" id="{CD89C7B5-DCEA-FB4A-95F0-225462000852}"/>
              </a:ext>
            </a:extLst>
          </p:cNvPr>
          <p:cNvSpPr txBox="1">
            <a:spLocks/>
          </p:cNvSpPr>
          <p:nvPr/>
        </p:nvSpPr>
        <p:spPr>
          <a:xfrm>
            <a:off x="8890609" y="4917978"/>
            <a:ext cx="51296" cy="123111"/>
          </a:xfrm>
        </p:spPr>
        <p:txBody>
          <a:bodyPr lIns="68580" tIns="34290" rIns="68580" bIns="3429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fld id="{86CB4B4D-7CA3-9044-876B-883B54F8677D}" type="slidenum">
              <a:rPr lang="en-US" sz="800">
                <a:solidFill>
                  <a:srgbClr val="FFFFFF"/>
                </a:solidFill>
                <a:latin typeface="Calibri"/>
                <a:cs typeface="Calibri"/>
              </a:rPr>
              <a:pPr defTabSz="514350">
                <a:defRPr/>
              </a:pPr>
              <a:t>3</a:t>
            </a:fld>
            <a:endParaRPr lang="en-US" sz="800" dirty="0">
              <a:solidFill>
                <a:srgbClr val="FFFFFF"/>
              </a:solidFill>
              <a:latin typeface="Calibri"/>
              <a:cs typeface="Calibri"/>
            </a:endParaRPr>
          </a:p>
        </p:txBody>
      </p:sp>
      <p:sp>
        <p:nvSpPr>
          <p:cNvPr id="2" name="TextBox 1"/>
          <p:cNvSpPr txBox="1"/>
          <p:nvPr/>
        </p:nvSpPr>
        <p:spPr>
          <a:xfrm>
            <a:off x="3749411" y="119630"/>
            <a:ext cx="5288759" cy="5078314"/>
          </a:xfrm>
          <a:prstGeom prst="rect">
            <a:avLst/>
          </a:prstGeom>
          <a:noFill/>
        </p:spPr>
        <p:txBody>
          <a:bodyPr wrap="square" rtlCol="0">
            <a:spAutoFit/>
          </a:bodyPr>
          <a:lstStyle/>
          <a:p>
            <a:r>
              <a:rPr lang="en-US" b="1" dirty="0" smtClean="0">
                <a:solidFill>
                  <a:srgbClr val="61CFE6"/>
                </a:solidFill>
              </a:rPr>
              <a:t>Resources: </a:t>
            </a:r>
          </a:p>
          <a:p>
            <a:pPr marL="285750" indent="-285750">
              <a:buFont typeface="Arial"/>
              <a:buChar char="•"/>
            </a:pPr>
            <a:r>
              <a:rPr lang="en-US" dirty="0" smtClean="0">
                <a:solidFill>
                  <a:srgbClr val="FFFFFF"/>
                </a:solidFill>
              </a:rPr>
              <a:t>IBM developers (1-2, depending on requirements of use case)</a:t>
            </a:r>
          </a:p>
          <a:p>
            <a:pPr marL="628650" lvl="1" indent="-285750">
              <a:buFont typeface="Arial"/>
              <a:buChar char="•"/>
            </a:pPr>
            <a:r>
              <a:rPr lang="en-US" dirty="0" smtClean="0">
                <a:solidFill>
                  <a:srgbClr val="FFFFFF"/>
                </a:solidFill>
              </a:rPr>
              <a:t>&lt;Developer Name 1&gt;</a:t>
            </a:r>
          </a:p>
          <a:p>
            <a:pPr marL="628650" lvl="1" indent="-285750">
              <a:buFont typeface="Arial"/>
              <a:buChar char="•"/>
            </a:pPr>
            <a:r>
              <a:rPr lang="en-US" dirty="0">
                <a:solidFill>
                  <a:srgbClr val="FFFFFF"/>
                </a:solidFill>
              </a:rPr>
              <a:t>&lt;Developer Name </a:t>
            </a:r>
            <a:r>
              <a:rPr lang="en-US" dirty="0" smtClean="0">
                <a:solidFill>
                  <a:srgbClr val="FFFFFF"/>
                </a:solidFill>
              </a:rPr>
              <a:t>2&gt;</a:t>
            </a:r>
            <a:endParaRPr lang="en-US" dirty="0">
              <a:solidFill>
                <a:srgbClr val="FFFFFF"/>
              </a:solidFill>
            </a:endParaRPr>
          </a:p>
          <a:p>
            <a:pPr marL="285750" indent="-285750">
              <a:buFont typeface="Arial"/>
              <a:buChar char="•"/>
            </a:pPr>
            <a:r>
              <a:rPr lang="en-US" dirty="0" smtClean="0">
                <a:solidFill>
                  <a:srgbClr val="FFFFFF"/>
                </a:solidFill>
              </a:rPr>
              <a:t>Location: Offsite</a:t>
            </a:r>
          </a:p>
          <a:p>
            <a:pPr marL="285750" indent="-285750">
              <a:buFont typeface="Arial"/>
              <a:buChar char="•"/>
            </a:pPr>
            <a:r>
              <a:rPr lang="en-US" dirty="0" smtClean="0">
                <a:solidFill>
                  <a:srgbClr val="FFFFFF"/>
                </a:solidFill>
              </a:rPr>
              <a:t>Time: 80 hours / 20 hours per week</a:t>
            </a:r>
          </a:p>
          <a:p>
            <a:pPr marL="285750" indent="-285750">
              <a:buFont typeface="Arial"/>
              <a:buChar char="•"/>
            </a:pPr>
            <a:r>
              <a:rPr lang="en-US" dirty="0" smtClean="0">
                <a:solidFill>
                  <a:srgbClr val="FFFFFF"/>
                </a:solidFill>
              </a:rPr>
              <a:t>Start Date: &lt;Date&gt;</a:t>
            </a:r>
          </a:p>
          <a:p>
            <a:pPr marL="285750" indent="-285750">
              <a:buFont typeface="Arial"/>
              <a:buChar char="•"/>
            </a:pPr>
            <a:r>
              <a:rPr lang="en-US" dirty="0" smtClean="0">
                <a:solidFill>
                  <a:srgbClr val="FFFFFF"/>
                </a:solidFill>
              </a:rPr>
              <a:t>Duration: 4 Weeks</a:t>
            </a:r>
          </a:p>
          <a:p>
            <a:pPr marL="285750" indent="-285750">
              <a:buFont typeface="Arial"/>
              <a:buChar char="•"/>
            </a:pPr>
            <a:endParaRPr lang="en-US" dirty="0" smtClean="0">
              <a:solidFill>
                <a:srgbClr val="FFFFFF"/>
              </a:solidFill>
            </a:endParaRPr>
          </a:p>
          <a:p>
            <a:r>
              <a:rPr lang="en-US" b="1" dirty="0" smtClean="0">
                <a:solidFill>
                  <a:srgbClr val="61CFE6"/>
                </a:solidFill>
              </a:rPr>
              <a:t>Use</a:t>
            </a:r>
          </a:p>
          <a:p>
            <a:pPr marL="285750" indent="-285750" hangingPunct="0">
              <a:buFont typeface="Arial"/>
              <a:buChar char="•"/>
            </a:pPr>
            <a:r>
              <a:rPr lang="en-US" dirty="0">
                <a:solidFill>
                  <a:srgbClr val="FFFFFF"/>
                </a:solidFill>
              </a:rPr>
              <a:t>For </a:t>
            </a:r>
            <a:r>
              <a:rPr lang="en-US" dirty="0" smtClean="0">
                <a:solidFill>
                  <a:srgbClr val="FFFFFF"/>
                </a:solidFill>
              </a:rPr>
              <a:t>&lt;Company&gt; </a:t>
            </a:r>
            <a:r>
              <a:rPr lang="en-US" dirty="0">
                <a:solidFill>
                  <a:srgbClr val="FFFFFF"/>
                </a:solidFill>
              </a:rPr>
              <a:t>use, all artifacts will belong to </a:t>
            </a:r>
            <a:r>
              <a:rPr lang="en-US" dirty="0" smtClean="0">
                <a:solidFill>
                  <a:srgbClr val="FFFFFF"/>
                </a:solidFill>
              </a:rPr>
              <a:t>&lt;Company&gt; </a:t>
            </a:r>
            <a:r>
              <a:rPr lang="en-US" dirty="0">
                <a:solidFill>
                  <a:srgbClr val="FFFFFF"/>
                </a:solidFill>
              </a:rPr>
              <a:t>to </a:t>
            </a:r>
            <a:r>
              <a:rPr lang="en-US" dirty="0" smtClean="0">
                <a:solidFill>
                  <a:srgbClr val="FFFFFF"/>
                </a:solidFill>
              </a:rPr>
              <a:t>socialize</a:t>
            </a:r>
          </a:p>
          <a:p>
            <a:pPr marL="285750" indent="-285750" hangingPunct="0">
              <a:buFont typeface="Arial"/>
              <a:buChar char="•"/>
            </a:pPr>
            <a:r>
              <a:rPr lang="en-US" dirty="0" smtClean="0">
                <a:solidFill>
                  <a:srgbClr val="FFFFFF"/>
                </a:solidFill>
              </a:rPr>
              <a:t>Discuss </a:t>
            </a:r>
            <a:r>
              <a:rPr lang="en-US" dirty="0">
                <a:solidFill>
                  <a:srgbClr val="FFFFFF"/>
                </a:solidFill>
              </a:rPr>
              <a:t>if artifacts could be sharable by </a:t>
            </a:r>
            <a:r>
              <a:rPr lang="en-US" dirty="0" smtClean="0">
                <a:solidFill>
                  <a:srgbClr val="FFFFFF"/>
                </a:solidFill>
              </a:rPr>
              <a:t>IBM</a:t>
            </a:r>
            <a:r>
              <a:rPr lang="en-US" dirty="0">
                <a:solidFill>
                  <a:srgbClr val="FFFFFF"/>
                </a:solidFill>
              </a:rPr>
              <a:t> </a:t>
            </a:r>
          </a:p>
          <a:p>
            <a:pPr marL="285750" indent="-285750">
              <a:buFont typeface="Arial"/>
              <a:buChar char="•"/>
            </a:pPr>
            <a:endParaRPr lang="en-US" dirty="0" smtClean="0">
              <a:solidFill>
                <a:srgbClr val="FFFFFF"/>
              </a:solidFill>
            </a:endParaRPr>
          </a:p>
          <a:p>
            <a:r>
              <a:rPr lang="en-US" b="1" dirty="0" smtClean="0">
                <a:solidFill>
                  <a:srgbClr val="61CFE6"/>
                </a:solidFill>
              </a:rPr>
              <a:t>Development / Environment</a:t>
            </a:r>
          </a:p>
          <a:p>
            <a:pPr marL="285750" indent="-285750">
              <a:buFont typeface="Arial"/>
              <a:buChar char="•"/>
            </a:pPr>
            <a:r>
              <a:rPr lang="en-US" dirty="0" smtClean="0">
                <a:solidFill>
                  <a:srgbClr val="FFFFFF"/>
                </a:solidFill>
              </a:rPr>
              <a:t>IBM Cloud</a:t>
            </a:r>
          </a:p>
          <a:p>
            <a:pPr marL="285750" indent="-285750">
              <a:buFont typeface="Arial"/>
              <a:buChar char="•"/>
            </a:pPr>
            <a:r>
              <a:rPr lang="en-US" dirty="0" smtClean="0">
                <a:solidFill>
                  <a:srgbClr val="FFFFFF"/>
                </a:solidFill>
              </a:rPr>
              <a:t>Not production ready</a:t>
            </a:r>
          </a:p>
          <a:p>
            <a:pPr marL="285750" indent="-285750">
              <a:buFont typeface="Arial"/>
              <a:buChar char="•"/>
            </a:pPr>
            <a:r>
              <a:rPr lang="en-US" dirty="0" smtClean="0">
                <a:solidFill>
                  <a:srgbClr val="FFFFFF"/>
                </a:solidFill>
              </a:rPr>
              <a:t>Limited Integration</a:t>
            </a:r>
          </a:p>
          <a:p>
            <a:pPr marL="285750" indent="-285750">
              <a:buFont typeface="Arial"/>
              <a:buChar char="•"/>
            </a:pPr>
            <a:r>
              <a:rPr lang="en-US" dirty="0" smtClean="0">
                <a:solidFill>
                  <a:srgbClr val="FFFFFF"/>
                </a:solidFill>
              </a:rPr>
              <a:t>Morgan will lead the development effort</a:t>
            </a:r>
          </a:p>
          <a:p>
            <a:pPr marL="628650" lvl="1" indent="-285750">
              <a:buFont typeface="Arial"/>
              <a:buChar char="•"/>
            </a:pPr>
            <a:r>
              <a:rPr lang="en-US" dirty="0" smtClean="0">
                <a:solidFill>
                  <a:srgbClr val="FFFFFF"/>
                </a:solidFill>
              </a:rPr>
              <a:t>Training / Instruction</a:t>
            </a:r>
          </a:p>
          <a:p>
            <a:pPr marL="628650" lvl="1" indent="-285750">
              <a:buFont typeface="Arial"/>
              <a:buChar char="•"/>
            </a:pPr>
            <a:r>
              <a:rPr lang="en-US" dirty="0" smtClean="0">
                <a:solidFill>
                  <a:srgbClr val="FFFFFF"/>
                </a:solidFill>
              </a:rPr>
              <a:t>Guide for &lt;Company&gt;’ action items</a:t>
            </a:r>
          </a:p>
          <a:p>
            <a:endParaRPr lang="en-US" dirty="0">
              <a:solidFill>
                <a:srgbClr val="FFFFFF"/>
              </a:solidFill>
            </a:endParaRPr>
          </a:p>
          <a:p>
            <a:r>
              <a:rPr lang="en-US" b="1" dirty="0" smtClean="0">
                <a:solidFill>
                  <a:srgbClr val="61CFE6"/>
                </a:solidFill>
              </a:rPr>
              <a:t>Fee</a:t>
            </a:r>
          </a:p>
          <a:p>
            <a:pPr marL="285750" indent="-285750">
              <a:buFont typeface="Arial"/>
              <a:buChar char="•"/>
            </a:pPr>
            <a:r>
              <a:rPr lang="en-US" dirty="0" smtClean="0">
                <a:solidFill>
                  <a:srgbClr val="FFFFFF"/>
                </a:solidFill>
              </a:rPr>
              <a:t>None</a:t>
            </a:r>
            <a:endParaRPr lang="en-US" dirty="0">
              <a:solidFill>
                <a:srgbClr val="FFFFFF"/>
              </a:solidFill>
            </a:endParaRPr>
          </a:p>
        </p:txBody>
      </p:sp>
      <p:sp>
        <p:nvSpPr>
          <p:cNvPr id="5" name="object 8"/>
          <p:cNvSpPr txBox="1"/>
          <p:nvPr/>
        </p:nvSpPr>
        <p:spPr>
          <a:xfrm>
            <a:off x="234948" y="1668623"/>
            <a:ext cx="3620292" cy="155322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p>
            <a:pPr marR="1905" indent="12700" defTabSz="309562">
              <a:defRPr spc="2">
                <a:solidFill>
                  <a:srgbClr val="000000"/>
                </a:solidFill>
              </a:defRPr>
            </a:pPr>
            <a:r>
              <a:rPr lang="en-US" sz="3600" spc="4" dirty="0" smtClean="0">
                <a:solidFill>
                  <a:srgbClr val="FDFEFD"/>
                </a:solidFill>
                <a:latin typeface="IBM Plex Sans" charset="0"/>
                <a:ea typeface="IBM Plex Sans" charset="0"/>
                <a:cs typeface="IBM Plex Sans" charset="0"/>
              </a:rPr>
              <a:t>IBM’s</a:t>
            </a:r>
            <a:endParaRPr lang="en-US" sz="3600" spc="4" dirty="0" smtClean="0">
              <a:solidFill>
                <a:srgbClr val="FDFEFD"/>
              </a:solidFill>
              <a:latin typeface="IBM Plex Sans" charset="0"/>
              <a:ea typeface="IBM Plex Sans" charset="0"/>
              <a:cs typeface="IBM Plex Sans" charset="0"/>
            </a:endParaRPr>
          </a:p>
          <a:p>
            <a:pPr marR="1905" indent="12700" defTabSz="309562">
              <a:defRPr spc="2">
                <a:solidFill>
                  <a:srgbClr val="000000"/>
                </a:solidFill>
              </a:defRPr>
            </a:pPr>
            <a:r>
              <a:rPr lang="en-US" sz="3600" spc="4" dirty="0" smtClean="0">
                <a:solidFill>
                  <a:srgbClr val="71D7EA"/>
                </a:solidFill>
                <a:latin typeface="IBM Plex Sans" charset="0"/>
                <a:ea typeface="IBM Plex Sans" charset="0"/>
                <a:cs typeface="IBM Plex Sans" charset="0"/>
              </a:rPr>
              <a:t>Commitment</a:t>
            </a:r>
            <a:endParaRPr lang="en-US" sz="3600" spc="4" dirty="0" smtClean="0">
              <a:solidFill>
                <a:srgbClr val="71D7EA"/>
              </a:solidFill>
              <a:latin typeface="IBM Plex Sans" charset="0"/>
              <a:ea typeface="IBM Plex Sans" charset="0"/>
              <a:cs typeface="IBM Plex Sans" charset="0"/>
            </a:endParaRPr>
          </a:p>
          <a:p>
            <a:pPr marR="1905" indent="12700" defTabSz="309562">
              <a:defRPr spc="2">
                <a:solidFill>
                  <a:srgbClr val="000000"/>
                </a:solidFill>
              </a:defRPr>
            </a:pPr>
            <a:endParaRPr lang="en-US" sz="1000" dirty="0">
              <a:solidFill>
                <a:schemeClr val="bg2"/>
              </a:solidFill>
            </a:endParaRPr>
          </a:p>
          <a:p>
            <a:pPr marR="1905" indent="12700" defTabSz="309562">
              <a:defRPr spc="2">
                <a:solidFill>
                  <a:srgbClr val="000000"/>
                </a:solidFill>
              </a:defRPr>
            </a:pPr>
            <a:endParaRPr sz="1000" spc="1" dirty="0">
              <a:solidFill>
                <a:srgbClr val="71D7EA"/>
              </a:solidFill>
              <a:latin typeface="IBM Plex Sans" charset="0"/>
              <a:ea typeface="IBM Plex Sans" charset="0"/>
              <a:cs typeface="IBM Plex Sans" charset="0"/>
            </a:endParaRPr>
          </a:p>
        </p:txBody>
      </p:sp>
    </p:spTree>
    <p:extLst>
      <p:ext uri="{BB962C8B-B14F-4D97-AF65-F5344CB8AC3E}">
        <p14:creationId xmlns:p14="http://schemas.microsoft.com/office/powerpoint/2010/main" val="3278632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xmlns="" id="{CD89C7B5-DCEA-FB4A-95F0-225462000852}"/>
              </a:ext>
            </a:extLst>
          </p:cNvPr>
          <p:cNvSpPr txBox="1">
            <a:spLocks/>
          </p:cNvSpPr>
          <p:nvPr/>
        </p:nvSpPr>
        <p:spPr>
          <a:xfrm>
            <a:off x="8890609" y="4917978"/>
            <a:ext cx="51296" cy="123111"/>
          </a:xfrm>
        </p:spPr>
        <p:txBody>
          <a:bodyPr lIns="68580" tIns="34290" rIns="68580" bIns="3429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fld id="{86CB4B4D-7CA3-9044-876B-883B54F8677D}" type="slidenum">
              <a:rPr lang="en-US" sz="800">
                <a:solidFill>
                  <a:srgbClr val="FFFFFF"/>
                </a:solidFill>
                <a:latin typeface="Calibri"/>
                <a:cs typeface="Calibri"/>
              </a:rPr>
              <a:pPr defTabSz="514350">
                <a:defRPr/>
              </a:pPr>
              <a:t>4</a:t>
            </a:fld>
            <a:endParaRPr lang="en-US" sz="800" dirty="0">
              <a:solidFill>
                <a:srgbClr val="FFFFFF"/>
              </a:solidFill>
              <a:latin typeface="Calibri"/>
              <a:cs typeface="Calibri"/>
            </a:endParaRPr>
          </a:p>
        </p:txBody>
      </p:sp>
      <p:sp>
        <p:nvSpPr>
          <p:cNvPr id="2" name="TextBox 1"/>
          <p:cNvSpPr txBox="1"/>
          <p:nvPr/>
        </p:nvSpPr>
        <p:spPr>
          <a:xfrm>
            <a:off x="3791742" y="627635"/>
            <a:ext cx="3849426" cy="3831818"/>
          </a:xfrm>
          <a:prstGeom prst="rect">
            <a:avLst/>
          </a:prstGeom>
          <a:noFill/>
        </p:spPr>
        <p:txBody>
          <a:bodyPr wrap="square" rtlCol="0">
            <a:spAutoFit/>
          </a:bodyPr>
          <a:lstStyle/>
          <a:p>
            <a:pPr hangingPunct="0"/>
            <a:r>
              <a:rPr lang="en-US" b="1" dirty="0" smtClean="0">
                <a:solidFill>
                  <a:srgbClr val="61CFE6"/>
                </a:solidFill>
              </a:rPr>
              <a:t>Resources</a:t>
            </a:r>
          </a:p>
          <a:p>
            <a:pPr marL="285750" indent="-285750" hangingPunct="0">
              <a:buFont typeface="Arial"/>
              <a:buChar char="•"/>
            </a:pPr>
            <a:r>
              <a:rPr lang="en-US" dirty="0">
                <a:solidFill>
                  <a:srgbClr val="FFFFFF"/>
                </a:solidFill>
              </a:rPr>
              <a:t>1</a:t>
            </a:r>
            <a:r>
              <a:rPr lang="en-US" dirty="0" smtClean="0">
                <a:solidFill>
                  <a:srgbClr val="FFFFFF"/>
                </a:solidFill>
              </a:rPr>
              <a:t>-3 &lt;Company&gt; participants</a:t>
            </a:r>
          </a:p>
          <a:p>
            <a:pPr marL="285750" indent="-285750" hangingPunct="0">
              <a:buFont typeface="Arial"/>
              <a:buChar char="•"/>
            </a:pPr>
            <a:r>
              <a:rPr lang="en-US" dirty="0" smtClean="0">
                <a:solidFill>
                  <a:srgbClr val="FFFFFF"/>
                </a:solidFill>
              </a:rPr>
              <a:t>Up to 5 hours a week per participant</a:t>
            </a:r>
          </a:p>
          <a:p>
            <a:pPr marL="628650" lvl="1" indent="-285750" hangingPunct="0">
              <a:buFont typeface="Arial"/>
              <a:buChar char="•"/>
            </a:pPr>
            <a:r>
              <a:rPr lang="en-US" dirty="0" smtClean="0">
                <a:solidFill>
                  <a:srgbClr val="FFFFFF"/>
                </a:solidFill>
              </a:rPr>
              <a:t>Meetings</a:t>
            </a:r>
          </a:p>
          <a:p>
            <a:pPr marL="628650" lvl="1" indent="-285750" hangingPunct="0">
              <a:buFont typeface="Arial"/>
              <a:buChar char="•"/>
            </a:pPr>
            <a:r>
              <a:rPr lang="en-US" dirty="0" smtClean="0">
                <a:solidFill>
                  <a:srgbClr val="FFFFFF"/>
                </a:solidFill>
              </a:rPr>
              <a:t>Training</a:t>
            </a:r>
          </a:p>
          <a:p>
            <a:pPr marL="628650" lvl="1" indent="-285750" hangingPunct="0">
              <a:buFont typeface="Arial"/>
              <a:buChar char="•"/>
            </a:pPr>
            <a:r>
              <a:rPr lang="en-US" dirty="0" smtClean="0">
                <a:solidFill>
                  <a:srgbClr val="FFFFFF"/>
                </a:solidFill>
              </a:rPr>
              <a:t>Action Items</a:t>
            </a:r>
          </a:p>
          <a:p>
            <a:pPr marL="285750" indent="-285750" hangingPunct="0">
              <a:buFont typeface="Arial"/>
              <a:buChar char="•"/>
            </a:pPr>
            <a:r>
              <a:rPr lang="en-US" dirty="0" smtClean="0">
                <a:solidFill>
                  <a:schemeClr val="bg2"/>
                </a:solidFill>
              </a:rPr>
              <a:t>Skillset</a:t>
            </a:r>
          </a:p>
          <a:p>
            <a:pPr marL="628650" lvl="1" indent="-285750" hangingPunct="0">
              <a:buFont typeface="Arial"/>
              <a:buChar char="•"/>
            </a:pPr>
            <a:r>
              <a:rPr lang="en-US" dirty="0" smtClean="0">
                <a:solidFill>
                  <a:srgbClr val="FFFFFF"/>
                </a:solidFill>
              </a:rPr>
              <a:t>Developer </a:t>
            </a:r>
          </a:p>
          <a:p>
            <a:pPr marL="628650" lvl="1" indent="-285750" hangingPunct="0">
              <a:buFont typeface="Arial"/>
              <a:buChar char="•"/>
            </a:pPr>
            <a:r>
              <a:rPr lang="en-US" dirty="0" smtClean="0">
                <a:solidFill>
                  <a:srgbClr val="FFFFFF"/>
                </a:solidFill>
              </a:rPr>
              <a:t>Business Analyst</a:t>
            </a:r>
          </a:p>
          <a:p>
            <a:pPr lvl="1" hangingPunct="0"/>
            <a:endParaRPr lang="en-US" dirty="0" smtClean="0">
              <a:solidFill>
                <a:srgbClr val="FFFFFF"/>
              </a:solidFill>
            </a:endParaRPr>
          </a:p>
          <a:p>
            <a:pPr hangingPunct="0"/>
            <a:r>
              <a:rPr lang="en-US" b="1" dirty="0" smtClean="0">
                <a:solidFill>
                  <a:srgbClr val="61CFE6"/>
                </a:solidFill>
              </a:rPr>
              <a:t>Environment</a:t>
            </a:r>
          </a:p>
          <a:p>
            <a:pPr marL="285750" indent="-285750" hangingPunct="0">
              <a:buFont typeface="Arial"/>
              <a:buChar char="•"/>
            </a:pPr>
            <a:r>
              <a:rPr lang="en-US" dirty="0" smtClean="0">
                <a:solidFill>
                  <a:srgbClr val="FFFFFF"/>
                </a:solidFill>
              </a:rPr>
              <a:t>&lt;Company&gt;’ IBM Cloud account</a:t>
            </a:r>
          </a:p>
          <a:p>
            <a:pPr marL="285750" indent="-285750" hangingPunct="0">
              <a:buFont typeface="Arial"/>
              <a:buChar char="•"/>
            </a:pPr>
            <a:r>
              <a:rPr lang="en-US" dirty="0" smtClean="0">
                <a:solidFill>
                  <a:srgbClr val="FFFFFF"/>
                </a:solidFill>
              </a:rPr>
              <a:t>Access</a:t>
            </a:r>
          </a:p>
          <a:p>
            <a:pPr marL="628650" lvl="1" indent="-285750" hangingPunct="0">
              <a:buFont typeface="Arial"/>
              <a:buChar char="•"/>
            </a:pPr>
            <a:endParaRPr lang="en-US" dirty="0">
              <a:solidFill>
                <a:srgbClr val="FFFFFF"/>
              </a:solidFill>
            </a:endParaRPr>
          </a:p>
          <a:p>
            <a:pPr hangingPunct="0"/>
            <a:r>
              <a:rPr lang="en-US" b="1" dirty="0" smtClean="0">
                <a:solidFill>
                  <a:srgbClr val="61CFE6"/>
                </a:solidFill>
              </a:rPr>
              <a:t>Use Case</a:t>
            </a:r>
          </a:p>
          <a:p>
            <a:pPr marL="285750" indent="-285750" hangingPunct="0">
              <a:buFont typeface="Arial"/>
              <a:buChar char="•"/>
            </a:pPr>
            <a:r>
              <a:rPr lang="en-US" dirty="0" smtClean="0">
                <a:solidFill>
                  <a:srgbClr val="FFFFFF"/>
                </a:solidFill>
              </a:rPr>
              <a:t>Definition</a:t>
            </a:r>
          </a:p>
          <a:p>
            <a:pPr marL="285750" indent="-285750" hangingPunct="0">
              <a:buFont typeface="Arial"/>
              <a:buChar char="•"/>
            </a:pPr>
            <a:r>
              <a:rPr lang="en-US" dirty="0" smtClean="0">
                <a:solidFill>
                  <a:srgbClr val="FFFFFF"/>
                </a:solidFill>
              </a:rPr>
              <a:t>Data</a:t>
            </a:r>
          </a:p>
          <a:p>
            <a:pPr lvl="1"/>
            <a:endParaRPr lang="en-US" dirty="0" smtClean="0">
              <a:solidFill>
                <a:srgbClr val="FFFFFF"/>
              </a:solidFill>
            </a:endParaRPr>
          </a:p>
        </p:txBody>
      </p:sp>
      <p:sp>
        <p:nvSpPr>
          <p:cNvPr id="5" name="object 8"/>
          <p:cNvSpPr txBox="1"/>
          <p:nvPr/>
        </p:nvSpPr>
        <p:spPr>
          <a:xfrm>
            <a:off x="234948" y="1668623"/>
            <a:ext cx="3620292" cy="155322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p>
            <a:pPr marR="1905" indent="12700" defTabSz="309562">
              <a:defRPr spc="2">
                <a:solidFill>
                  <a:srgbClr val="000000"/>
                </a:solidFill>
              </a:defRPr>
            </a:pPr>
            <a:r>
              <a:rPr lang="en-US" sz="3600" spc="4" dirty="0" smtClean="0">
                <a:solidFill>
                  <a:srgbClr val="FDFEFD"/>
                </a:solidFill>
                <a:latin typeface="IBM Plex Sans" charset="0"/>
                <a:ea typeface="IBM Plex Sans" charset="0"/>
                <a:cs typeface="IBM Plex Sans" charset="0"/>
              </a:rPr>
              <a:t>&lt;Company’s&gt; </a:t>
            </a:r>
            <a:endParaRPr lang="en-US" sz="3600" spc="4" dirty="0" smtClean="0">
              <a:solidFill>
                <a:srgbClr val="FDFEFD"/>
              </a:solidFill>
              <a:latin typeface="IBM Plex Sans" charset="0"/>
              <a:ea typeface="IBM Plex Sans" charset="0"/>
              <a:cs typeface="IBM Plex Sans" charset="0"/>
            </a:endParaRPr>
          </a:p>
          <a:p>
            <a:pPr marR="1905" indent="12700" defTabSz="309562">
              <a:defRPr spc="2">
                <a:solidFill>
                  <a:srgbClr val="000000"/>
                </a:solidFill>
              </a:defRPr>
            </a:pPr>
            <a:r>
              <a:rPr lang="en-US" sz="3600" spc="4" dirty="0" smtClean="0">
                <a:solidFill>
                  <a:srgbClr val="71D7EA"/>
                </a:solidFill>
                <a:latin typeface="IBM Plex Sans" charset="0"/>
                <a:ea typeface="IBM Plex Sans" charset="0"/>
                <a:cs typeface="IBM Plex Sans" charset="0"/>
              </a:rPr>
              <a:t>Commitment</a:t>
            </a:r>
            <a:endParaRPr lang="en-US" sz="3600" spc="4" dirty="0" smtClean="0">
              <a:solidFill>
                <a:srgbClr val="71D7EA"/>
              </a:solidFill>
              <a:latin typeface="IBM Plex Sans" charset="0"/>
              <a:ea typeface="IBM Plex Sans" charset="0"/>
              <a:cs typeface="IBM Plex Sans" charset="0"/>
            </a:endParaRPr>
          </a:p>
          <a:p>
            <a:pPr marR="1905" indent="12700" defTabSz="309562">
              <a:defRPr spc="2">
                <a:solidFill>
                  <a:srgbClr val="000000"/>
                </a:solidFill>
              </a:defRPr>
            </a:pPr>
            <a:endParaRPr lang="en-US" sz="1000" dirty="0">
              <a:solidFill>
                <a:schemeClr val="bg2"/>
              </a:solidFill>
            </a:endParaRPr>
          </a:p>
          <a:p>
            <a:pPr marR="1905" indent="12700" defTabSz="309562">
              <a:defRPr spc="2">
                <a:solidFill>
                  <a:srgbClr val="000000"/>
                </a:solidFill>
              </a:defRPr>
            </a:pPr>
            <a:endParaRPr sz="1000" spc="1" dirty="0">
              <a:solidFill>
                <a:srgbClr val="71D7EA"/>
              </a:solidFill>
              <a:latin typeface="IBM Plex Sans" charset="0"/>
              <a:ea typeface="IBM Plex Sans" charset="0"/>
              <a:cs typeface="IBM Plex Sans" charset="0"/>
            </a:endParaRPr>
          </a:p>
        </p:txBody>
      </p:sp>
    </p:spTree>
    <p:extLst>
      <p:ext uri="{BB962C8B-B14F-4D97-AF65-F5344CB8AC3E}">
        <p14:creationId xmlns:p14="http://schemas.microsoft.com/office/powerpoint/2010/main" val="4190884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xmlns="" id="{CD89C7B5-DCEA-FB4A-95F0-225462000852}"/>
              </a:ext>
            </a:extLst>
          </p:cNvPr>
          <p:cNvSpPr txBox="1">
            <a:spLocks/>
          </p:cNvSpPr>
          <p:nvPr/>
        </p:nvSpPr>
        <p:spPr>
          <a:xfrm>
            <a:off x="8890609" y="4917978"/>
            <a:ext cx="51296" cy="123111"/>
          </a:xfrm>
        </p:spPr>
        <p:txBody>
          <a:bodyPr lIns="68580" tIns="34290" rIns="68580" bIns="3429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fld id="{86CB4B4D-7CA3-9044-876B-883B54F8677D}" type="slidenum">
              <a:rPr lang="en-US" sz="800">
                <a:solidFill>
                  <a:srgbClr val="FFFFFF"/>
                </a:solidFill>
                <a:latin typeface="Calibri"/>
                <a:cs typeface="Calibri"/>
              </a:rPr>
              <a:pPr defTabSz="514350">
                <a:defRPr/>
              </a:pPr>
              <a:t>5</a:t>
            </a:fld>
            <a:endParaRPr lang="en-US" sz="800" dirty="0">
              <a:solidFill>
                <a:srgbClr val="FFFFFF"/>
              </a:solidFill>
              <a:latin typeface="Calibri"/>
              <a:cs typeface="Calibri"/>
            </a:endParaRPr>
          </a:p>
        </p:txBody>
      </p:sp>
      <p:sp>
        <p:nvSpPr>
          <p:cNvPr id="2" name="TextBox 1"/>
          <p:cNvSpPr txBox="1"/>
          <p:nvPr/>
        </p:nvSpPr>
        <p:spPr>
          <a:xfrm>
            <a:off x="3774086" y="450042"/>
            <a:ext cx="5116524" cy="4247317"/>
          </a:xfrm>
          <a:prstGeom prst="rect">
            <a:avLst/>
          </a:prstGeom>
          <a:noFill/>
        </p:spPr>
        <p:txBody>
          <a:bodyPr wrap="square" rtlCol="0">
            <a:spAutoFit/>
          </a:bodyPr>
          <a:lstStyle/>
          <a:p>
            <a:r>
              <a:rPr lang="en-US" b="1" dirty="0" smtClean="0">
                <a:solidFill>
                  <a:srgbClr val="61CFE6"/>
                </a:solidFill>
              </a:rPr>
              <a:t>Considerations</a:t>
            </a:r>
          </a:p>
          <a:p>
            <a:pPr marL="285750" indent="-285750">
              <a:buFont typeface="Arial"/>
              <a:buChar char="•"/>
            </a:pPr>
            <a:r>
              <a:rPr lang="en-US" dirty="0" smtClean="0">
                <a:solidFill>
                  <a:srgbClr val="FFFFFF"/>
                </a:solidFill>
              </a:rPr>
              <a:t>New work stream</a:t>
            </a:r>
          </a:p>
          <a:p>
            <a:pPr marL="285750" indent="-285750">
              <a:buFont typeface="Arial"/>
              <a:buChar char="•"/>
            </a:pPr>
            <a:r>
              <a:rPr lang="en-US" dirty="0" smtClean="0">
                <a:solidFill>
                  <a:srgbClr val="FFFFFF"/>
                </a:solidFill>
              </a:rPr>
              <a:t>Address a problem</a:t>
            </a:r>
          </a:p>
          <a:p>
            <a:pPr marL="285750" indent="-285750">
              <a:buFont typeface="Arial"/>
              <a:buChar char="•"/>
            </a:pPr>
            <a:r>
              <a:rPr lang="en-US" dirty="0" smtClean="0">
                <a:solidFill>
                  <a:srgbClr val="FFFFFF"/>
                </a:solidFill>
              </a:rPr>
              <a:t>Enough features to bring value to the business</a:t>
            </a:r>
          </a:p>
          <a:p>
            <a:pPr marL="285750" indent="-285750">
              <a:buFont typeface="Arial"/>
              <a:buChar char="•"/>
            </a:pPr>
            <a:r>
              <a:rPr lang="en-US" dirty="0" smtClean="0">
                <a:solidFill>
                  <a:srgbClr val="FFFFFF"/>
                </a:solidFill>
              </a:rPr>
              <a:t>Concise enough to allow for completion</a:t>
            </a:r>
          </a:p>
          <a:p>
            <a:pPr marL="285750" indent="-285750">
              <a:buFont typeface="Arial"/>
              <a:buChar char="•"/>
            </a:pPr>
            <a:r>
              <a:rPr lang="en-US" dirty="0" smtClean="0">
                <a:solidFill>
                  <a:srgbClr val="FFFFFF"/>
                </a:solidFill>
              </a:rPr>
              <a:t>Using tools that &lt;Company&gt; may want to leverage again in the future: Watson Assistant, Discovery, Natural Language Understanding</a:t>
            </a:r>
          </a:p>
          <a:p>
            <a:endParaRPr lang="en-US" dirty="0" smtClean="0">
              <a:solidFill>
                <a:srgbClr val="FFFFFF"/>
              </a:solidFill>
            </a:endParaRPr>
          </a:p>
          <a:p>
            <a:r>
              <a:rPr lang="en-US" b="1" dirty="0" smtClean="0">
                <a:solidFill>
                  <a:srgbClr val="61CFE6"/>
                </a:solidFill>
              </a:rPr>
              <a:t>Ideas:</a:t>
            </a:r>
            <a:endParaRPr lang="en-US" dirty="0" smtClean="0">
              <a:solidFill>
                <a:srgbClr val="FFFFFF"/>
              </a:solidFill>
            </a:endParaRPr>
          </a:p>
          <a:p>
            <a:pPr marL="285750" indent="-285750">
              <a:buFont typeface="Arial"/>
              <a:buChar char="•"/>
            </a:pPr>
            <a:r>
              <a:rPr lang="en-US" b="1" dirty="0" smtClean="0">
                <a:solidFill>
                  <a:srgbClr val="61CFE6"/>
                </a:solidFill>
              </a:rPr>
              <a:t>?</a:t>
            </a:r>
          </a:p>
          <a:p>
            <a:pPr marL="285750" indent="-285750">
              <a:buFont typeface="Arial"/>
              <a:buChar char="•"/>
            </a:pPr>
            <a:r>
              <a:rPr lang="en-US" b="1" dirty="0" smtClean="0">
                <a:solidFill>
                  <a:srgbClr val="61CFE6"/>
                </a:solidFill>
              </a:rPr>
              <a:t>?</a:t>
            </a:r>
          </a:p>
          <a:p>
            <a:pPr marL="285750" indent="-285750">
              <a:buFont typeface="Arial"/>
              <a:buChar char="•"/>
            </a:pPr>
            <a:r>
              <a:rPr lang="en-US" b="1" dirty="0" smtClean="0">
                <a:solidFill>
                  <a:srgbClr val="61CFE6"/>
                </a:solidFill>
              </a:rPr>
              <a:t>?</a:t>
            </a:r>
          </a:p>
          <a:p>
            <a:pPr marL="285750" indent="-285750">
              <a:buFont typeface="Arial"/>
              <a:buChar char="•"/>
            </a:pPr>
            <a:r>
              <a:rPr lang="en-US" b="1" dirty="0" smtClean="0">
                <a:solidFill>
                  <a:srgbClr val="61CFE6"/>
                </a:solidFill>
              </a:rPr>
              <a:t>?</a:t>
            </a:r>
          </a:p>
          <a:p>
            <a:endParaRPr lang="en-US" dirty="0" smtClean="0">
              <a:solidFill>
                <a:srgbClr val="FFFFFF"/>
              </a:solidFill>
            </a:endParaRPr>
          </a:p>
          <a:p>
            <a:r>
              <a:rPr lang="en-US" b="1" dirty="0" smtClean="0">
                <a:solidFill>
                  <a:srgbClr val="61CFE6"/>
                </a:solidFill>
              </a:rPr>
              <a:t>Next Steps</a:t>
            </a:r>
          </a:p>
          <a:p>
            <a:pPr marL="285750" indent="-285750">
              <a:buFont typeface="Arial"/>
              <a:buChar char="•"/>
            </a:pPr>
            <a:r>
              <a:rPr lang="en-US" dirty="0" smtClean="0">
                <a:solidFill>
                  <a:srgbClr val="FFFFFF"/>
                </a:solidFill>
              </a:rPr>
              <a:t>Identify needs/use </a:t>
            </a:r>
            <a:r>
              <a:rPr lang="en-US" dirty="0">
                <a:solidFill>
                  <a:srgbClr val="FFFFFF"/>
                </a:solidFill>
              </a:rPr>
              <a:t>c</a:t>
            </a:r>
            <a:r>
              <a:rPr lang="en-US" dirty="0" smtClean="0">
                <a:solidFill>
                  <a:srgbClr val="FFFFFF"/>
                </a:solidFill>
              </a:rPr>
              <a:t>ases, select a use case</a:t>
            </a:r>
          </a:p>
          <a:p>
            <a:pPr marL="285750" indent="-285750">
              <a:buFont typeface="Arial"/>
              <a:buChar char="•"/>
            </a:pPr>
            <a:r>
              <a:rPr lang="en-US" dirty="0" smtClean="0">
                <a:solidFill>
                  <a:srgbClr val="FFFFFF"/>
                </a:solidFill>
              </a:rPr>
              <a:t>Size the use case</a:t>
            </a:r>
          </a:p>
          <a:p>
            <a:pPr marL="285750" indent="-285750">
              <a:buFont typeface="Arial"/>
              <a:buChar char="•"/>
            </a:pPr>
            <a:r>
              <a:rPr lang="en-US" dirty="0" smtClean="0">
                <a:solidFill>
                  <a:srgbClr val="FFFFFF"/>
                </a:solidFill>
              </a:rPr>
              <a:t>Get started</a:t>
            </a:r>
          </a:p>
          <a:p>
            <a:pPr marL="285750" indent="-285750">
              <a:buFont typeface="Arial"/>
              <a:buChar char="•"/>
            </a:pPr>
            <a:endParaRPr lang="en-US" dirty="0">
              <a:solidFill>
                <a:srgbClr val="FFFFFF"/>
              </a:solidFill>
            </a:endParaRPr>
          </a:p>
        </p:txBody>
      </p:sp>
      <p:sp>
        <p:nvSpPr>
          <p:cNvPr id="5" name="object 8"/>
          <p:cNvSpPr txBox="1"/>
          <p:nvPr/>
        </p:nvSpPr>
        <p:spPr>
          <a:xfrm>
            <a:off x="234948" y="2208356"/>
            <a:ext cx="3620292" cy="72321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p>
            <a:pPr marR="1905" indent="12700" defTabSz="309562">
              <a:defRPr spc="2">
                <a:solidFill>
                  <a:srgbClr val="000000"/>
                </a:solidFill>
              </a:defRPr>
            </a:pPr>
            <a:r>
              <a:rPr lang="en-US" sz="3600" spc="4" dirty="0" smtClean="0">
                <a:solidFill>
                  <a:srgbClr val="FDFEFD"/>
                </a:solidFill>
                <a:latin typeface="IBM Plex Sans" charset="0"/>
                <a:ea typeface="IBM Plex Sans" charset="0"/>
                <a:cs typeface="IBM Plex Sans" charset="0"/>
              </a:rPr>
              <a:t>POC </a:t>
            </a:r>
            <a:r>
              <a:rPr lang="en-US" sz="3600" spc="4" dirty="0" smtClean="0">
                <a:solidFill>
                  <a:srgbClr val="71D7EA"/>
                </a:solidFill>
                <a:latin typeface="IBM Plex Sans" charset="0"/>
                <a:ea typeface="IBM Plex Sans" charset="0"/>
                <a:cs typeface="IBM Plex Sans" charset="0"/>
              </a:rPr>
              <a:t>Use Case</a:t>
            </a:r>
            <a:endParaRPr lang="en-US" sz="1000" dirty="0">
              <a:solidFill>
                <a:schemeClr val="bg2"/>
              </a:solidFill>
            </a:endParaRPr>
          </a:p>
          <a:p>
            <a:pPr marR="1905" indent="12700" defTabSz="309562">
              <a:defRPr spc="2">
                <a:solidFill>
                  <a:srgbClr val="000000"/>
                </a:solidFill>
              </a:defRPr>
            </a:pPr>
            <a:endParaRPr sz="1000" spc="1" dirty="0">
              <a:solidFill>
                <a:srgbClr val="71D7EA"/>
              </a:solidFill>
              <a:latin typeface="IBM Plex Sans" charset="0"/>
              <a:ea typeface="IBM Plex Sans" charset="0"/>
              <a:cs typeface="IBM Plex Sans" charset="0"/>
            </a:endParaRPr>
          </a:p>
        </p:txBody>
      </p:sp>
    </p:spTree>
    <p:extLst>
      <p:ext uri="{BB962C8B-B14F-4D97-AF65-F5344CB8AC3E}">
        <p14:creationId xmlns:p14="http://schemas.microsoft.com/office/powerpoint/2010/main" val="3833529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xmlns="" id="{3FB2A888-99C3-524D-8917-070D9C5BBEB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842" y="1323005"/>
            <a:ext cx="338185" cy="338185"/>
          </a:xfrm>
          <a:prstGeom prst="rect">
            <a:avLst/>
          </a:prstGeom>
        </p:spPr>
      </p:pic>
      <p:pic>
        <p:nvPicPr>
          <p:cNvPr id="63" name="Picture 62">
            <a:extLst>
              <a:ext uri="{FF2B5EF4-FFF2-40B4-BE49-F238E27FC236}">
                <a16:creationId xmlns:a16="http://schemas.microsoft.com/office/drawing/2014/main" xmlns="" id="{280740D7-8E97-7E49-B91C-2A5BBCB382C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flipV="1">
            <a:off x="2013718" y="2728072"/>
            <a:ext cx="304944" cy="276601"/>
          </a:xfrm>
          <a:prstGeom prst="rect">
            <a:avLst/>
          </a:prstGeom>
        </p:spPr>
      </p:pic>
      <p:sp>
        <p:nvSpPr>
          <p:cNvPr id="73" name="TextBox 41">
            <a:extLst>
              <a:ext uri="{FF2B5EF4-FFF2-40B4-BE49-F238E27FC236}">
                <a16:creationId xmlns:a16="http://schemas.microsoft.com/office/drawing/2014/main" xmlns="" id="{2A9C9773-E3AB-8B46-B332-3298B8AC17F9}"/>
              </a:ext>
            </a:extLst>
          </p:cNvPr>
          <p:cNvSpPr txBox="1">
            <a:spLocks noChangeArrowheads="1"/>
          </p:cNvSpPr>
          <p:nvPr/>
        </p:nvSpPr>
        <p:spPr bwMode="auto">
          <a:xfrm>
            <a:off x="461642" y="1353801"/>
            <a:ext cx="145044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r" defTabSz="685783">
              <a:defRPr/>
            </a:pPr>
            <a:r>
              <a:rPr lang="en-US" altLang="en-US" sz="1200" dirty="0">
                <a:latin typeface="Helvetica Neue Light" charset="0"/>
                <a:ea typeface="Helvetica Neue Light" charset="0"/>
                <a:cs typeface="Helvetica Neue Light" charset="0"/>
              </a:rPr>
              <a:t>Watson Discovery</a:t>
            </a:r>
            <a:endParaRPr lang="en-US" altLang="en-US" sz="1200" b="1" dirty="0">
              <a:latin typeface="Helvetica Neue Light" charset="0"/>
              <a:ea typeface="Helvetica Neue Light" charset="0"/>
              <a:cs typeface="Helvetica Neue Light" charset="0"/>
            </a:endParaRPr>
          </a:p>
        </p:txBody>
      </p:sp>
      <p:sp>
        <p:nvSpPr>
          <p:cNvPr id="75" name="TextBox 41">
            <a:extLst>
              <a:ext uri="{FF2B5EF4-FFF2-40B4-BE49-F238E27FC236}">
                <a16:creationId xmlns:a16="http://schemas.microsoft.com/office/drawing/2014/main" xmlns="" id="{927B0AC3-6251-164A-A708-CA86E39559FB}"/>
              </a:ext>
            </a:extLst>
          </p:cNvPr>
          <p:cNvSpPr txBox="1">
            <a:spLocks noChangeArrowheads="1"/>
          </p:cNvSpPr>
          <p:nvPr/>
        </p:nvSpPr>
        <p:spPr bwMode="auto">
          <a:xfrm>
            <a:off x="2140884" y="2645647"/>
            <a:ext cx="1328962"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Knowledge Studio</a:t>
            </a:r>
            <a:endParaRPr lang="en-US" altLang="en-US" sz="1200" b="1" dirty="0">
              <a:latin typeface="IBM Plex Sans" charset="0"/>
              <a:ea typeface="IBM Plex Sans" charset="0"/>
              <a:cs typeface="IBM Plex Sans" charset="0"/>
            </a:endParaRPr>
          </a:p>
        </p:txBody>
      </p:sp>
      <p:sp>
        <p:nvSpPr>
          <p:cNvPr id="78" name="TextBox 41">
            <a:extLst>
              <a:ext uri="{FF2B5EF4-FFF2-40B4-BE49-F238E27FC236}">
                <a16:creationId xmlns:a16="http://schemas.microsoft.com/office/drawing/2014/main" xmlns="" id="{7ED243F2-E105-CA4E-A520-F4229B1E3480}"/>
              </a:ext>
            </a:extLst>
          </p:cNvPr>
          <p:cNvSpPr txBox="1">
            <a:spLocks noChangeArrowheads="1"/>
          </p:cNvSpPr>
          <p:nvPr/>
        </p:nvSpPr>
        <p:spPr bwMode="auto">
          <a:xfrm>
            <a:off x="2286848" y="3360025"/>
            <a:ext cx="100807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Language Translator</a:t>
            </a:r>
            <a:endParaRPr lang="en-US" altLang="en-US" sz="1200" b="1" dirty="0">
              <a:latin typeface="IBM Plex Sans" charset="0"/>
              <a:ea typeface="IBM Plex Sans" charset="0"/>
              <a:cs typeface="IBM Plex Sans" charset="0"/>
            </a:endParaRPr>
          </a:p>
        </p:txBody>
      </p:sp>
      <p:sp>
        <p:nvSpPr>
          <p:cNvPr id="87" name="TextBox 41">
            <a:extLst>
              <a:ext uri="{FF2B5EF4-FFF2-40B4-BE49-F238E27FC236}">
                <a16:creationId xmlns:a16="http://schemas.microsoft.com/office/drawing/2014/main" xmlns="" id="{07F755E2-D41E-2F47-93F2-06533C697A9E}"/>
              </a:ext>
            </a:extLst>
          </p:cNvPr>
          <p:cNvSpPr txBox="1">
            <a:spLocks noChangeArrowheads="1"/>
          </p:cNvSpPr>
          <p:nvPr/>
        </p:nvSpPr>
        <p:spPr bwMode="auto">
          <a:xfrm>
            <a:off x="1907524" y="4015030"/>
            <a:ext cx="1287992"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r" defTabSz="685783">
              <a:defRPr/>
            </a:pPr>
            <a:r>
              <a:rPr lang="en-US" altLang="en-US" sz="1200" dirty="0">
                <a:latin typeface="IBM Plex Sans" charset="0"/>
                <a:ea typeface="IBM Plex Sans" charset="0"/>
                <a:cs typeface="IBM Plex Sans" charset="0"/>
              </a:rPr>
              <a:t>Natural Language</a:t>
            </a:r>
            <a:br>
              <a:rPr lang="en-US" altLang="en-US" sz="1200" dirty="0">
                <a:latin typeface="IBM Plex Sans" charset="0"/>
                <a:ea typeface="IBM Plex Sans" charset="0"/>
                <a:cs typeface="IBM Plex Sans" charset="0"/>
              </a:rPr>
            </a:br>
            <a:r>
              <a:rPr lang="en-US" altLang="en-US" sz="1200" dirty="0">
                <a:latin typeface="IBM Plex Sans" charset="0"/>
                <a:ea typeface="IBM Plex Sans" charset="0"/>
                <a:cs typeface="IBM Plex Sans" charset="0"/>
              </a:rPr>
              <a:t>Classifier</a:t>
            </a:r>
            <a:endParaRPr lang="en-US" altLang="en-US" sz="1200" b="1" dirty="0">
              <a:latin typeface="IBM Plex Sans" charset="0"/>
              <a:ea typeface="IBM Plex Sans" charset="0"/>
              <a:cs typeface="IBM Plex Sans" charset="0"/>
            </a:endParaRPr>
          </a:p>
        </p:txBody>
      </p:sp>
      <p:pic>
        <p:nvPicPr>
          <p:cNvPr id="89" name="Graphic 88">
            <a:extLst>
              <a:ext uri="{FF2B5EF4-FFF2-40B4-BE49-F238E27FC236}">
                <a16:creationId xmlns:a16="http://schemas.microsoft.com/office/drawing/2014/main" xmlns="" id="{9901B589-DBAB-6248-A62F-3A6E3336F2C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065605" y="4144189"/>
            <a:ext cx="311129" cy="311129"/>
          </a:xfrm>
          <a:prstGeom prst="rect">
            <a:avLst/>
          </a:prstGeom>
        </p:spPr>
      </p:pic>
      <p:sp>
        <p:nvSpPr>
          <p:cNvPr id="91" name="TextBox 41">
            <a:extLst>
              <a:ext uri="{FF2B5EF4-FFF2-40B4-BE49-F238E27FC236}">
                <a16:creationId xmlns:a16="http://schemas.microsoft.com/office/drawing/2014/main" xmlns="" id="{60C4EBA2-A473-9D41-890D-659FBA771453}"/>
              </a:ext>
            </a:extLst>
          </p:cNvPr>
          <p:cNvSpPr txBox="1">
            <a:spLocks noChangeArrowheads="1"/>
          </p:cNvSpPr>
          <p:nvPr/>
        </p:nvSpPr>
        <p:spPr bwMode="auto">
          <a:xfrm>
            <a:off x="2350048" y="1898309"/>
            <a:ext cx="133940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783">
              <a:defRPr/>
            </a:pPr>
            <a:r>
              <a:rPr lang="en-US" altLang="en-US" sz="1200" dirty="0">
                <a:latin typeface="IBM Plex Sans" charset="0"/>
                <a:ea typeface="IBM Plex Sans" charset="0"/>
                <a:cs typeface="IBM Plex Sans" charset="0"/>
              </a:rPr>
              <a:t>Natural Language Understanding</a:t>
            </a:r>
            <a:endParaRPr lang="en-US" altLang="en-US" sz="1200" b="1" dirty="0">
              <a:latin typeface="IBM Plex Sans" charset="0"/>
              <a:ea typeface="IBM Plex Sans" charset="0"/>
              <a:cs typeface="IBM Plex Sans" charset="0"/>
            </a:endParaRPr>
          </a:p>
        </p:txBody>
      </p:sp>
      <p:pic>
        <p:nvPicPr>
          <p:cNvPr id="93" name="Graphic 92">
            <a:extLst>
              <a:ext uri="{FF2B5EF4-FFF2-40B4-BE49-F238E27FC236}">
                <a16:creationId xmlns:a16="http://schemas.microsoft.com/office/drawing/2014/main" xmlns="" id="{F8C66E2D-FA9A-A146-A191-F0004FBF8F6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019323" y="1922478"/>
            <a:ext cx="349630" cy="349630"/>
          </a:xfrm>
          <a:prstGeom prst="rect">
            <a:avLst/>
          </a:prstGeom>
        </p:spPr>
      </p:pic>
      <p:pic>
        <p:nvPicPr>
          <p:cNvPr id="94" name="Graphic 93">
            <a:extLst>
              <a:ext uri="{FF2B5EF4-FFF2-40B4-BE49-F238E27FC236}">
                <a16:creationId xmlns:a16="http://schemas.microsoft.com/office/drawing/2014/main" xmlns="" id="{BE702997-1976-F44D-B71B-3ED33D810C3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017129" y="3409659"/>
            <a:ext cx="329449" cy="329449"/>
          </a:xfrm>
          <a:prstGeom prst="rect">
            <a:avLst/>
          </a:prstGeom>
        </p:spPr>
      </p:pic>
      <p:sp>
        <p:nvSpPr>
          <p:cNvPr id="96" name="TextBox 41">
            <a:extLst>
              <a:ext uri="{FF2B5EF4-FFF2-40B4-BE49-F238E27FC236}">
                <a16:creationId xmlns:a16="http://schemas.microsoft.com/office/drawing/2014/main" xmlns="" id="{33287960-6056-3D44-968A-307A425CDAE7}"/>
              </a:ext>
            </a:extLst>
          </p:cNvPr>
          <p:cNvSpPr txBox="1">
            <a:spLocks noChangeArrowheads="1"/>
          </p:cNvSpPr>
          <p:nvPr/>
        </p:nvSpPr>
        <p:spPr bwMode="auto">
          <a:xfrm>
            <a:off x="574458" y="2378248"/>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Personality Insights</a:t>
            </a:r>
            <a:endParaRPr lang="en-US" altLang="en-US" sz="1200" b="1" dirty="0">
              <a:latin typeface="IBM Plex Sans" charset="0"/>
              <a:ea typeface="IBM Plex Sans" charset="0"/>
              <a:cs typeface="IBM Plex Sans" charset="0"/>
            </a:endParaRPr>
          </a:p>
        </p:txBody>
      </p:sp>
      <p:pic>
        <p:nvPicPr>
          <p:cNvPr id="99" name="Picture 98">
            <a:extLst>
              <a:ext uri="{FF2B5EF4-FFF2-40B4-BE49-F238E27FC236}">
                <a16:creationId xmlns:a16="http://schemas.microsoft.com/office/drawing/2014/main" xmlns="" id="{0E1BEAEA-533C-1A4E-BFD7-B8D2904D1064}"/>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266842" y="2274274"/>
            <a:ext cx="395537" cy="395537"/>
          </a:xfrm>
          <a:prstGeom prst="rect">
            <a:avLst/>
          </a:prstGeom>
        </p:spPr>
      </p:pic>
      <p:sp>
        <p:nvSpPr>
          <p:cNvPr id="101" name="TextBox 41">
            <a:extLst>
              <a:ext uri="{FF2B5EF4-FFF2-40B4-BE49-F238E27FC236}">
                <a16:creationId xmlns:a16="http://schemas.microsoft.com/office/drawing/2014/main" xmlns="" id="{9494EDA6-BCFB-F04D-9C47-9A57E9785FCA}"/>
              </a:ext>
            </a:extLst>
          </p:cNvPr>
          <p:cNvSpPr txBox="1">
            <a:spLocks noChangeArrowheads="1"/>
          </p:cNvSpPr>
          <p:nvPr/>
        </p:nvSpPr>
        <p:spPr bwMode="auto">
          <a:xfrm>
            <a:off x="541030" y="3801455"/>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Speech-to-Text</a:t>
            </a:r>
            <a:endParaRPr lang="en-US" altLang="en-US" sz="1200" b="1" dirty="0">
              <a:latin typeface="IBM Plex Sans" charset="0"/>
              <a:ea typeface="IBM Plex Sans" charset="0"/>
              <a:cs typeface="IBM Plex Sans" charset="0"/>
            </a:endParaRPr>
          </a:p>
        </p:txBody>
      </p:sp>
      <p:pic>
        <p:nvPicPr>
          <p:cNvPr id="103" name="Graphic 102">
            <a:extLst>
              <a:ext uri="{FF2B5EF4-FFF2-40B4-BE49-F238E27FC236}">
                <a16:creationId xmlns:a16="http://schemas.microsoft.com/office/drawing/2014/main" xmlns="" id="{21280F07-2A78-3A43-8CEA-4C96A572ED5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66841" y="3774626"/>
            <a:ext cx="343092" cy="343092"/>
          </a:xfrm>
          <a:prstGeom prst="rect">
            <a:avLst/>
          </a:prstGeom>
        </p:spPr>
      </p:pic>
      <p:sp>
        <p:nvSpPr>
          <p:cNvPr id="105" name="TextBox 41">
            <a:extLst>
              <a:ext uri="{FF2B5EF4-FFF2-40B4-BE49-F238E27FC236}">
                <a16:creationId xmlns:a16="http://schemas.microsoft.com/office/drawing/2014/main" xmlns="" id="{55A68C20-B524-F941-9528-D5419D5D09D9}"/>
              </a:ext>
            </a:extLst>
          </p:cNvPr>
          <p:cNvSpPr txBox="1">
            <a:spLocks noChangeArrowheads="1"/>
          </p:cNvSpPr>
          <p:nvPr/>
        </p:nvSpPr>
        <p:spPr bwMode="auto">
          <a:xfrm>
            <a:off x="584376" y="4430524"/>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Text-to-Speech</a:t>
            </a:r>
            <a:endParaRPr lang="en-US" altLang="en-US" sz="1200" b="1" dirty="0">
              <a:latin typeface="IBM Plex Sans" charset="0"/>
              <a:ea typeface="IBM Plex Sans" charset="0"/>
              <a:cs typeface="IBM Plex Sans" charset="0"/>
            </a:endParaRPr>
          </a:p>
        </p:txBody>
      </p:sp>
      <p:pic>
        <p:nvPicPr>
          <p:cNvPr id="107" name="Graphic 106">
            <a:extLst>
              <a:ext uri="{FF2B5EF4-FFF2-40B4-BE49-F238E27FC236}">
                <a16:creationId xmlns:a16="http://schemas.microsoft.com/office/drawing/2014/main" xmlns="" id="{AA33228C-60FE-C040-9CEB-8A79486CCB4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6842" y="4315744"/>
            <a:ext cx="373022" cy="373022"/>
          </a:xfrm>
          <a:prstGeom prst="rect">
            <a:avLst/>
          </a:prstGeom>
        </p:spPr>
      </p:pic>
      <p:sp>
        <p:nvSpPr>
          <p:cNvPr id="109"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2093074" y="1430515"/>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Tone Analyzer</a:t>
            </a:r>
            <a:endParaRPr lang="en-US" altLang="en-US" sz="1200" b="1" dirty="0">
              <a:latin typeface="IBM Plex Sans" charset="0"/>
              <a:ea typeface="IBM Plex Sans" charset="0"/>
              <a:cs typeface="IBM Plex Sans" charset="0"/>
            </a:endParaRPr>
          </a:p>
        </p:txBody>
      </p:sp>
      <p:pic>
        <p:nvPicPr>
          <p:cNvPr id="115" name="Graphic 114">
            <a:extLst>
              <a:ext uri="{FF2B5EF4-FFF2-40B4-BE49-F238E27FC236}">
                <a16:creationId xmlns:a16="http://schemas.microsoft.com/office/drawing/2014/main" xmlns="" id="{195BF1AC-75F6-4E48-A3FE-A19A39272F67}"/>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013107" y="1380633"/>
            <a:ext cx="359871" cy="359871"/>
          </a:xfrm>
          <a:prstGeom prst="rect">
            <a:avLst/>
          </a:prstGeom>
        </p:spPr>
      </p:pic>
      <p:sp>
        <p:nvSpPr>
          <p:cNvPr id="117" name="TextBox 41">
            <a:extLst>
              <a:ext uri="{FF2B5EF4-FFF2-40B4-BE49-F238E27FC236}">
                <a16:creationId xmlns:a16="http://schemas.microsoft.com/office/drawing/2014/main" xmlns="" id="{7610FBD5-849E-0749-99BE-43BF913464BC}"/>
              </a:ext>
            </a:extLst>
          </p:cNvPr>
          <p:cNvSpPr txBox="1">
            <a:spLocks noChangeArrowheads="1"/>
          </p:cNvSpPr>
          <p:nvPr/>
        </p:nvSpPr>
        <p:spPr bwMode="auto">
          <a:xfrm>
            <a:off x="577531" y="3092083"/>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Visual Recognition</a:t>
            </a:r>
            <a:endParaRPr lang="en-US" altLang="en-US" sz="1200" b="1" dirty="0">
              <a:latin typeface="IBM Plex Sans" charset="0"/>
              <a:ea typeface="IBM Plex Sans" charset="0"/>
              <a:cs typeface="IBM Plex Sans" charset="0"/>
            </a:endParaRPr>
          </a:p>
        </p:txBody>
      </p:sp>
      <p:pic>
        <p:nvPicPr>
          <p:cNvPr id="120" name="Graphic 119">
            <a:extLst>
              <a:ext uri="{FF2B5EF4-FFF2-40B4-BE49-F238E27FC236}">
                <a16:creationId xmlns:a16="http://schemas.microsoft.com/office/drawing/2014/main" xmlns="" id="{9FEA4FA0-822F-E14B-BC4B-CB7BD223558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69203" y="3001942"/>
            <a:ext cx="353012" cy="353012"/>
          </a:xfrm>
          <a:prstGeom prst="rect">
            <a:avLst/>
          </a:prstGeom>
        </p:spPr>
      </p:pic>
      <p:sp>
        <p:nvSpPr>
          <p:cNvPr id="122" name="TextBox 41">
            <a:extLst>
              <a:ext uri="{FF2B5EF4-FFF2-40B4-BE49-F238E27FC236}">
                <a16:creationId xmlns:a16="http://schemas.microsoft.com/office/drawing/2014/main" xmlns="" id="{03F02BC3-7F58-2C40-A1BB-E30858758EFD}"/>
              </a:ext>
            </a:extLst>
          </p:cNvPr>
          <p:cNvSpPr txBox="1">
            <a:spLocks noChangeArrowheads="1"/>
          </p:cNvSpPr>
          <p:nvPr/>
        </p:nvSpPr>
        <p:spPr bwMode="auto">
          <a:xfrm>
            <a:off x="1376089" y="983826"/>
            <a:ext cx="1316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783">
              <a:defRPr/>
            </a:pPr>
            <a:r>
              <a:rPr lang="en-US" altLang="en-US" sz="1200" dirty="0">
                <a:latin typeface="Helvetica Neue Light" charset="0"/>
                <a:ea typeface="Helvetica Neue Light" charset="0"/>
                <a:cs typeface="Helvetica Neue Light" charset="0"/>
              </a:rPr>
              <a:t>Watson Assistant</a:t>
            </a:r>
            <a:endParaRPr lang="en-US" altLang="en-US" sz="1200" b="1" dirty="0">
              <a:latin typeface="Helvetica Neue Light" charset="0"/>
              <a:ea typeface="Helvetica Neue Light" charset="0"/>
              <a:cs typeface="Helvetica Neue Light" charset="0"/>
            </a:endParaRPr>
          </a:p>
        </p:txBody>
      </p:sp>
      <p:pic>
        <p:nvPicPr>
          <p:cNvPr id="125" name="Graphic 124">
            <a:extLst>
              <a:ext uri="{FF2B5EF4-FFF2-40B4-BE49-F238E27FC236}">
                <a16:creationId xmlns:a16="http://schemas.microsoft.com/office/drawing/2014/main" xmlns="" id="{F380624D-FADA-4640-B488-C1769D66F632}"/>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83659" y="943309"/>
            <a:ext cx="392431" cy="392431"/>
          </a:xfrm>
          <a:prstGeom prst="rect">
            <a:avLst/>
          </a:prstGeom>
        </p:spPr>
      </p:pic>
      <p:sp>
        <p:nvSpPr>
          <p:cNvPr id="11" name="TextBox 10"/>
          <p:cNvSpPr txBox="1"/>
          <p:nvPr/>
        </p:nvSpPr>
        <p:spPr>
          <a:xfrm>
            <a:off x="1241907" y="93322"/>
            <a:ext cx="2462556"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8575" rtlCol="0" anchor="t">
            <a:spAutoFit/>
          </a:bodyPr>
          <a:lstStyle/>
          <a:p>
            <a:pPr defTabSz="685783" hangingPunct="0">
              <a:defRPr/>
            </a:pPr>
            <a:r>
              <a:rPr lang="en-US" sz="2400" dirty="0">
                <a:solidFill>
                  <a:srgbClr val="FFFFFF"/>
                </a:solidFill>
                <a:latin typeface="+mj-lt"/>
                <a:ea typeface="Helvetica" charset="0"/>
                <a:cs typeface="Helvetica" charset="0"/>
                <a:sym typeface="Calibri"/>
              </a:rPr>
              <a:t>Watson </a:t>
            </a:r>
            <a:r>
              <a:rPr lang="en-US" sz="2400" dirty="0" smtClean="0">
                <a:solidFill>
                  <a:srgbClr val="FFFFFF"/>
                </a:solidFill>
                <a:latin typeface="+mj-lt"/>
                <a:ea typeface="Helvetica" charset="0"/>
                <a:cs typeface="Helvetica" charset="0"/>
                <a:sym typeface="Calibri"/>
              </a:rPr>
              <a:t> </a:t>
            </a:r>
            <a:r>
              <a:rPr lang="en-US" sz="2400" dirty="0">
                <a:solidFill>
                  <a:srgbClr val="FFFFFF"/>
                </a:solidFill>
                <a:latin typeface="+mj-lt"/>
                <a:ea typeface="Helvetica" charset="0"/>
                <a:cs typeface="Helvetica" charset="0"/>
                <a:sym typeface="Calibri"/>
              </a:rPr>
              <a:t>Products</a:t>
            </a:r>
          </a:p>
        </p:txBody>
      </p:sp>
      <p:cxnSp>
        <p:nvCxnSpPr>
          <p:cNvPr id="13" name="Straight Connector 12"/>
          <p:cNvCxnSpPr/>
          <p:nvPr/>
        </p:nvCxnSpPr>
        <p:spPr>
          <a:xfrm>
            <a:off x="3685032" y="1210984"/>
            <a:ext cx="0" cy="3654199"/>
          </a:xfrm>
          <a:prstGeom prst="line">
            <a:avLst/>
          </a:prstGeom>
          <a:noFill/>
          <a:ln w="25400" cap="flat">
            <a:solidFill>
              <a:schemeClr val="accent1">
                <a:alpha val="80000"/>
              </a:schemeClr>
            </a:solidFill>
            <a:prstDash val="solid"/>
            <a:round/>
          </a:ln>
          <a:effectLst/>
          <a:sp3d/>
        </p:spPr>
        <p:style>
          <a:lnRef idx="0">
            <a:scrgbClr r="0" g="0" b="0"/>
          </a:lnRef>
          <a:fillRef idx="0">
            <a:scrgbClr r="0" g="0" b="0"/>
          </a:fillRef>
          <a:effectRef idx="0">
            <a:scrgbClr r="0" g="0" b="0"/>
          </a:effectRef>
          <a:fontRef idx="none"/>
        </p:style>
      </p:cxnSp>
      <p:sp>
        <p:nvSpPr>
          <p:cNvPr id="71" name="TextBox 70"/>
          <p:cNvSpPr txBox="1"/>
          <p:nvPr/>
        </p:nvSpPr>
        <p:spPr>
          <a:xfrm>
            <a:off x="3883275" y="112726"/>
            <a:ext cx="2217326"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8575" rtlCol="0" anchor="t">
            <a:spAutoFit/>
          </a:bodyPr>
          <a:lstStyle/>
          <a:p>
            <a:pPr algn="ctr" defTabSz="685783" hangingPunct="0">
              <a:defRPr/>
            </a:pPr>
            <a:r>
              <a:rPr lang="en-US" sz="2400" dirty="0">
                <a:solidFill>
                  <a:srgbClr val="FFFFFF"/>
                </a:solidFill>
                <a:latin typeface="+mj-lt"/>
                <a:ea typeface="Helvetica" charset="0"/>
                <a:cs typeface="Helvetica" charset="0"/>
                <a:sym typeface="Calibri"/>
              </a:rPr>
              <a:t>Watson Accelerators</a:t>
            </a:r>
          </a:p>
        </p:txBody>
      </p:sp>
      <p:cxnSp>
        <p:nvCxnSpPr>
          <p:cNvPr id="72" name="Straight Connector 71"/>
          <p:cNvCxnSpPr/>
          <p:nvPr/>
        </p:nvCxnSpPr>
        <p:spPr>
          <a:xfrm>
            <a:off x="6198853" y="1191539"/>
            <a:ext cx="0" cy="3657600"/>
          </a:xfrm>
          <a:prstGeom prst="line">
            <a:avLst/>
          </a:prstGeom>
          <a:noFill/>
          <a:ln w="25400" cap="flat">
            <a:solidFill>
              <a:schemeClr val="accent1">
                <a:alpha val="80000"/>
              </a:schemeClr>
            </a:solidFill>
            <a:prstDash val="solid"/>
            <a:round/>
          </a:ln>
          <a:effectLst>
            <a:outerShdw blurRad="50800" dist="50800" dir="5400000" algn="ctr" rotWithShape="0">
              <a:srgbClr val="000000"/>
            </a:outerShdw>
          </a:effectLst>
          <a:sp3d/>
        </p:spPr>
        <p:style>
          <a:lnRef idx="0">
            <a:scrgbClr r="0" g="0" b="0"/>
          </a:lnRef>
          <a:fillRef idx="0">
            <a:scrgbClr r="0" g="0" b="0"/>
          </a:fillRef>
          <a:effectRef idx="0">
            <a:scrgbClr r="0" g="0" b="0"/>
          </a:effectRef>
          <a:fontRef idx="none"/>
        </p:style>
      </p:cxnSp>
      <p:sp>
        <p:nvSpPr>
          <p:cNvPr id="74" name="TextBox 73"/>
          <p:cNvSpPr txBox="1"/>
          <p:nvPr/>
        </p:nvSpPr>
        <p:spPr>
          <a:xfrm>
            <a:off x="6547660" y="157208"/>
            <a:ext cx="2217326"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8575" rtlCol="0" anchor="t">
            <a:spAutoFit/>
          </a:bodyPr>
          <a:lstStyle/>
          <a:p>
            <a:pPr algn="ctr" defTabSz="685783" hangingPunct="0">
              <a:defRPr/>
            </a:pPr>
            <a:r>
              <a:rPr lang="en-US" sz="2400" dirty="0">
                <a:solidFill>
                  <a:srgbClr val="FFFFFF"/>
                </a:solidFill>
                <a:latin typeface="+mj-lt"/>
                <a:ea typeface="Helvetica" charset="0"/>
                <a:cs typeface="Helvetica" charset="0"/>
                <a:sym typeface="Calibri"/>
              </a:rPr>
              <a:t>Watson Expert Services</a:t>
            </a:r>
          </a:p>
        </p:txBody>
      </p:sp>
      <p:pic>
        <p:nvPicPr>
          <p:cNvPr id="77" name="Picture 27" descr="Picture 27"/>
          <p:cNvPicPr>
            <a:picLocks noChangeAspect="1"/>
          </p:cNvPicPr>
          <p:nvPr/>
        </p:nvPicPr>
        <p:blipFill>
          <a:blip r:embed="rId22">
            <a:extLst/>
          </a:blip>
          <a:stretch>
            <a:fillRect/>
          </a:stretch>
        </p:blipFill>
        <p:spPr>
          <a:xfrm>
            <a:off x="3938701" y="1294383"/>
            <a:ext cx="302688" cy="322216"/>
          </a:xfrm>
          <a:prstGeom prst="rect">
            <a:avLst/>
          </a:prstGeom>
          <a:ln w="12700" cap="flat">
            <a:noFill/>
            <a:miter lim="400000"/>
          </a:ln>
          <a:effectLst/>
        </p:spPr>
      </p:pic>
      <p:sp>
        <p:nvSpPr>
          <p:cNvPr id="79"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4188240" y="1236201"/>
            <a:ext cx="1607396"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Voice of the Customer</a:t>
            </a:r>
            <a:endParaRPr lang="en-US" altLang="en-US" sz="1200" b="1" dirty="0">
              <a:latin typeface="IBM Plex Sans" charset="0"/>
              <a:ea typeface="IBM Plex Sans" charset="0"/>
              <a:cs typeface="IBM Plex Sans" charset="0"/>
            </a:endParaRPr>
          </a:p>
        </p:txBody>
      </p:sp>
      <p:sp>
        <p:nvSpPr>
          <p:cNvPr id="80"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4241389" y="1855146"/>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Customer Care</a:t>
            </a:r>
            <a:endParaRPr lang="en-US" altLang="en-US" sz="1200" b="1" dirty="0">
              <a:latin typeface="IBM Plex Sans" charset="0"/>
              <a:ea typeface="IBM Plex Sans" charset="0"/>
              <a:cs typeface="IBM Plex Sans" charset="0"/>
            </a:endParaRPr>
          </a:p>
        </p:txBody>
      </p:sp>
      <p:pic>
        <p:nvPicPr>
          <p:cNvPr id="83" name="Picture 23" descr="Picture 23"/>
          <p:cNvPicPr>
            <a:picLocks noChangeAspect="1"/>
          </p:cNvPicPr>
          <p:nvPr/>
        </p:nvPicPr>
        <p:blipFill>
          <a:blip r:embed="rId23">
            <a:extLst/>
          </a:blip>
          <a:stretch>
            <a:fillRect/>
          </a:stretch>
        </p:blipFill>
        <p:spPr>
          <a:xfrm>
            <a:off x="3941371" y="1813036"/>
            <a:ext cx="342194" cy="342194"/>
          </a:xfrm>
          <a:prstGeom prst="rect">
            <a:avLst/>
          </a:prstGeom>
          <a:ln w="12700">
            <a:miter lim="400000"/>
          </a:ln>
        </p:spPr>
      </p:pic>
      <p:pic>
        <p:nvPicPr>
          <p:cNvPr id="84" name="Picture 83" descr="Picture 28"/>
          <p:cNvPicPr>
            <a:picLocks noChangeAspect="1"/>
          </p:cNvPicPr>
          <p:nvPr/>
        </p:nvPicPr>
        <p:blipFill>
          <a:blip r:embed="rId24">
            <a:extLst/>
          </a:blip>
          <a:stretch>
            <a:fillRect/>
          </a:stretch>
        </p:blipFill>
        <p:spPr>
          <a:xfrm>
            <a:off x="3938702" y="2448081"/>
            <a:ext cx="423973" cy="423973"/>
          </a:xfrm>
          <a:prstGeom prst="rect">
            <a:avLst/>
          </a:prstGeom>
          <a:ln w="12700">
            <a:miter lim="400000"/>
          </a:ln>
        </p:spPr>
      </p:pic>
      <p:sp>
        <p:nvSpPr>
          <p:cNvPr id="88"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4193391" y="2473712"/>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Expert Assist</a:t>
            </a:r>
            <a:endParaRPr lang="en-US" altLang="en-US" sz="1200" b="1" dirty="0">
              <a:latin typeface="IBM Plex Sans" charset="0"/>
              <a:ea typeface="IBM Plex Sans" charset="0"/>
              <a:cs typeface="IBM Plex Sans" charset="0"/>
            </a:endParaRPr>
          </a:p>
        </p:txBody>
      </p:sp>
      <p:pic>
        <p:nvPicPr>
          <p:cNvPr id="92" name="Picture 91"/>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3926822" y="3099799"/>
            <a:ext cx="447731" cy="434163"/>
          </a:xfrm>
          <a:prstGeom prst="rect">
            <a:avLst/>
          </a:prstGeom>
          <a:solidFill>
            <a:srgbClr val="AEAEAE">
              <a:lumMod val="75000"/>
              <a:alpha val="0"/>
            </a:srgbClr>
          </a:solidFill>
          <a:effectLst>
            <a:outerShdw blurRad="50800" dist="50800" dir="5400000" algn="ctr" rotWithShape="0">
              <a:srgbClr val="FFFFFF">
                <a:alpha val="0"/>
              </a:srgbClr>
            </a:outerShdw>
          </a:effectLst>
        </p:spPr>
      </p:pic>
      <p:sp>
        <p:nvSpPr>
          <p:cNvPr id="98"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4357558" y="3144201"/>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Compliance Assist</a:t>
            </a:r>
            <a:endParaRPr lang="en-US" altLang="en-US" sz="1200" b="1" dirty="0">
              <a:latin typeface="IBM Plex Sans" charset="0"/>
              <a:ea typeface="IBM Plex Sans" charset="0"/>
              <a:cs typeface="IBM Plex Sans" charset="0"/>
            </a:endParaRPr>
          </a:p>
        </p:txBody>
      </p:sp>
      <p:pic>
        <p:nvPicPr>
          <p:cNvPr id="102" name="Picture 101"/>
          <p:cNvPicPr>
            <a:picLocks noChangeAspect="1"/>
          </p:cNvPicPr>
          <p:nvPr/>
        </p:nvPicPr>
        <p:blipFill>
          <a:blip r:embed="rId26">
            <a:lum bright="70000" contrast="-70000"/>
          </a:blip>
          <a:stretch>
            <a:fillRect/>
          </a:stretch>
        </p:blipFill>
        <p:spPr>
          <a:xfrm>
            <a:off x="6589773" y="1164990"/>
            <a:ext cx="419101" cy="419101"/>
          </a:xfrm>
          <a:prstGeom prst="rect">
            <a:avLst/>
          </a:prstGeom>
          <a:solidFill>
            <a:schemeClr val="tx1">
              <a:lumMod val="75000"/>
              <a:lumOff val="25000"/>
            </a:schemeClr>
          </a:solidFill>
          <a:effectLst>
            <a:outerShdw blurRad="50800" dist="50800" dir="5400000" algn="ctr" rotWithShape="0">
              <a:srgbClr val="000000">
                <a:alpha val="0"/>
              </a:srgbClr>
            </a:outerShdw>
          </a:effectLst>
        </p:spPr>
      </p:pic>
      <p:pic>
        <p:nvPicPr>
          <p:cNvPr id="106" name="Picture 105"/>
          <p:cNvPicPr>
            <a:picLocks noChangeAspect="1"/>
          </p:cNvPicPr>
          <p:nvPr/>
        </p:nvPicPr>
        <p:blipFill>
          <a:blip r:embed="rId27">
            <a:lum bright="70000" contrast="-70000"/>
          </a:blip>
          <a:stretch>
            <a:fillRect/>
          </a:stretch>
        </p:blipFill>
        <p:spPr>
          <a:xfrm>
            <a:off x="6626290" y="1723434"/>
            <a:ext cx="339837" cy="361762"/>
          </a:xfrm>
          <a:prstGeom prst="rect">
            <a:avLst/>
          </a:prstGeom>
          <a:solidFill>
            <a:schemeClr val="tx1">
              <a:lumMod val="75000"/>
              <a:lumOff val="25000"/>
            </a:schemeClr>
          </a:solidFill>
        </p:spPr>
      </p:pic>
      <p:pic>
        <p:nvPicPr>
          <p:cNvPr id="110" name="Picture 109"/>
          <p:cNvPicPr>
            <a:picLocks noChangeAspect="1"/>
          </p:cNvPicPr>
          <p:nvPr/>
        </p:nvPicPr>
        <p:blipFill>
          <a:blip r:embed="rId28">
            <a:lum bright="70000" contrast="-70000"/>
          </a:blip>
          <a:stretch>
            <a:fillRect/>
          </a:stretch>
        </p:blipFill>
        <p:spPr>
          <a:xfrm>
            <a:off x="6626290" y="2333498"/>
            <a:ext cx="340301" cy="340301"/>
          </a:xfrm>
          <a:prstGeom prst="rect">
            <a:avLst/>
          </a:prstGeom>
          <a:solidFill>
            <a:schemeClr val="tx1">
              <a:lumMod val="75000"/>
              <a:lumOff val="25000"/>
            </a:schemeClr>
          </a:solidFill>
        </p:spPr>
      </p:pic>
      <p:pic>
        <p:nvPicPr>
          <p:cNvPr id="111" name="Picture 110"/>
          <p:cNvPicPr>
            <a:picLocks noChangeAspect="1"/>
          </p:cNvPicPr>
          <p:nvPr/>
        </p:nvPicPr>
        <p:blipFill>
          <a:blip r:embed="rId29">
            <a:lum bright="70000" contrast="-70000"/>
          </a:blip>
          <a:stretch>
            <a:fillRect/>
          </a:stretch>
        </p:blipFill>
        <p:spPr>
          <a:xfrm>
            <a:off x="6643560" y="2816966"/>
            <a:ext cx="418128" cy="418128"/>
          </a:xfrm>
          <a:prstGeom prst="rect">
            <a:avLst/>
          </a:prstGeom>
          <a:solidFill>
            <a:schemeClr val="tx1">
              <a:lumMod val="75000"/>
              <a:lumOff val="25000"/>
            </a:schemeClr>
          </a:solidFill>
        </p:spPr>
      </p:pic>
      <p:pic>
        <p:nvPicPr>
          <p:cNvPr id="112" name="Picture 111"/>
          <p:cNvPicPr>
            <a:picLocks noChangeAspect="1"/>
          </p:cNvPicPr>
          <p:nvPr/>
        </p:nvPicPr>
        <p:blipFill>
          <a:blip r:embed="rId30">
            <a:lum bright="70000" contrast="-70000"/>
          </a:blip>
          <a:stretch>
            <a:fillRect/>
          </a:stretch>
        </p:blipFill>
        <p:spPr>
          <a:xfrm>
            <a:off x="6626290" y="3407635"/>
            <a:ext cx="407091" cy="407091"/>
          </a:xfrm>
          <a:prstGeom prst="rect">
            <a:avLst/>
          </a:prstGeom>
          <a:solidFill>
            <a:schemeClr val="tx1">
              <a:lumMod val="75000"/>
              <a:lumOff val="25000"/>
            </a:schemeClr>
          </a:solidFill>
        </p:spPr>
      </p:pic>
      <p:sp>
        <p:nvSpPr>
          <p:cNvPr id="113"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867310" y="1247580"/>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Design</a:t>
            </a:r>
            <a:endParaRPr lang="en-US" altLang="en-US" sz="1200" b="1" dirty="0">
              <a:latin typeface="IBM Plex Sans" charset="0"/>
              <a:ea typeface="IBM Plex Sans" charset="0"/>
              <a:cs typeface="IBM Plex Sans" charset="0"/>
            </a:endParaRPr>
          </a:p>
        </p:txBody>
      </p:sp>
      <p:sp>
        <p:nvSpPr>
          <p:cNvPr id="114"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867310" y="1796310"/>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Learn</a:t>
            </a:r>
            <a:endParaRPr lang="en-US" altLang="en-US" sz="1200" b="1" dirty="0">
              <a:latin typeface="IBM Plex Sans" charset="0"/>
              <a:ea typeface="IBM Plex Sans" charset="0"/>
              <a:cs typeface="IBM Plex Sans" charset="0"/>
            </a:endParaRPr>
          </a:p>
        </p:txBody>
      </p:sp>
      <p:sp>
        <p:nvSpPr>
          <p:cNvPr id="118"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852625" y="2345039"/>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Plan</a:t>
            </a:r>
            <a:endParaRPr lang="en-US" altLang="en-US" sz="1200" b="1" dirty="0">
              <a:latin typeface="IBM Plex Sans" charset="0"/>
              <a:ea typeface="IBM Plex Sans" charset="0"/>
              <a:cs typeface="IBM Plex Sans" charset="0"/>
            </a:endParaRPr>
          </a:p>
        </p:txBody>
      </p:sp>
      <p:sp>
        <p:nvSpPr>
          <p:cNvPr id="119"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883950" y="2844651"/>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a:latin typeface="IBM Plex Sans" charset="0"/>
                <a:ea typeface="IBM Plex Sans" charset="0"/>
                <a:cs typeface="IBM Plex Sans" charset="0"/>
              </a:rPr>
              <a:t>Build</a:t>
            </a:r>
            <a:endParaRPr lang="en-US" altLang="en-US" sz="1200" b="1" dirty="0">
              <a:latin typeface="IBM Plex Sans" charset="0"/>
              <a:ea typeface="IBM Plex Sans" charset="0"/>
              <a:cs typeface="IBM Plex Sans" charset="0"/>
            </a:endParaRPr>
          </a:p>
        </p:txBody>
      </p:sp>
      <p:sp>
        <p:nvSpPr>
          <p:cNvPr id="123"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936451" y="3444839"/>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a:latin typeface="IBM Plex Sans" charset="0"/>
                <a:ea typeface="IBM Plex Sans" charset="0"/>
                <a:cs typeface="IBM Plex Sans" charset="0"/>
              </a:rPr>
              <a:t>Deploy</a:t>
            </a:r>
            <a:endParaRPr lang="en-US" altLang="en-US" sz="1200" b="1" dirty="0">
              <a:latin typeface="IBM Plex Sans" charset="0"/>
              <a:ea typeface="IBM Plex Sans" charset="0"/>
              <a:cs typeface="IBM Plex Sans" charset="0"/>
            </a:endParaRPr>
          </a:p>
        </p:txBody>
      </p:sp>
      <p:sp>
        <p:nvSpPr>
          <p:cNvPr id="124"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966127" y="3980472"/>
            <a:ext cx="20004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On </a:t>
            </a:r>
            <a:r>
              <a:rPr lang="en-US" altLang="en-US" sz="1200">
                <a:latin typeface="IBM Plex Sans" charset="0"/>
                <a:ea typeface="IBM Plex Sans" charset="0"/>
                <a:cs typeface="IBM Plex Sans" charset="0"/>
              </a:rPr>
              <a:t>Demand Consulting</a:t>
            </a:r>
            <a:endParaRPr lang="en-US" altLang="en-US" sz="1200" b="1" dirty="0">
              <a:latin typeface="IBM Plex Sans" charset="0"/>
              <a:ea typeface="IBM Plex Sans" charset="0"/>
              <a:cs typeface="IBM Plex Sans" charset="0"/>
            </a:endParaRPr>
          </a:p>
        </p:txBody>
      </p:sp>
      <p:pic>
        <p:nvPicPr>
          <p:cNvPr id="126" name="Picture 125"/>
          <p:cNvPicPr>
            <a:picLocks noChangeAspect="1"/>
          </p:cNvPicPr>
          <p:nvPr/>
        </p:nvPicPr>
        <p:blipFill>
          <a:blip r:embed="rId31">
            <a:lum bright="70000" contrast="-70000"/>
          </a:blip>
          <a:stretch>
            <a:fillRect/>
          </a:stretch>
        </p:blipFill>
        <p:spPr>
          <a:xfrm>
            <a:off x="6643561" y="3895764"/>
            <a:ext cx="469100" cy="469100"/>
          </a:xfrm>
          <a:prstGeom prst="rect">
            <a:avLst/>
          </a:prstGeom>
          <a:solidFill>
            <a:schemeClr val="tx1">
              <a:lumMod val="75000"/>
              <a:lumOff val="25000"/>
            </a:schemeClr>
          </a:solidFill>
        </p:spPr>
      </p:pic>
      <p:sp>
        <p:nvSpPr>
          <p:cNvPr id="49"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532795" y="1834824"/>
            <a:ext cx="16073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a:latin typeface="IBM Plex Sans" charset="0"/>
                <a:ea typeface="IBM Plex Sans" charset="0"/>
                <a:cs typeface="IBM Plex Sans" charset="0"/>
              </a:rPr>
              <a:t>Compare &amp; Comply</a:t>
            </a:r>
            <a:endParaRPr lang="en-US" altLang="en-US" sz="1200" b="1" dirty="0">
              <a:latin typeface="IBM Plex Sans" charset="0"/>
              <a:ea typeface="IBM Plex Sans" charset="0"/>
              <a:cs typeface="IBM Plex Sans" charset="0"/>
            </a:endParaRPr>
          </a:p>
        </p:txBody>
      </p:sp>
      <p:pic>
        <p:nvPicPr>
          <p:cNvPr id="50" name="Picture 49">
            <a:extLst>
              <a:ext uri="{FF2B5EF4-FFF2-40B4-BE49-F238E27FC236}">
                <a16:creationId xmlns:a16="http://schemas.microsoft.com/office/drawing/2014/main" xmlns="" id="{90721C67-406B-6646-931B-6D5D7D910FB8}"/>
              </a:ext>
            </a:extLst>
          </p:cNvPr>
          <p:cNvPicPr>
            <a:picLocks noChangeAspect="1"/>
          </p:cNvPicPr>
          <p:nvPr/>
        </p:nvPicPr>
        <p:blipFill>
          <a:blip r:embed="rId32"/>
          <a:stretch>
            <a:fillRect/>
          </a:stretch>
        </p:blipFill>
        <p:spPr>
          <a:xfrm>
            <a:off x="300244" y="1853250"/>
            <a:ext cx="240482" cy="274837"/>
          </a:xfrm>
          <a:prstGeom prst="rect">
            <a:avLst/>
          </a:prstGeom>
        </p:spPr>
      </p:pic>
      <p:sp>
        <p:nvSpPr>
          <p:cNvPr id="52" name="TextBox 41">
            <a:extLst>
              <a:ext uri="{FF2B5EF4-FFF2-40B4-BE49-F238E27FC236}">
                <a16:creationId xmlns:a16="http://schemas.microsoft.com/office/drawing/2014/main" xmlns="" id="{03F02BC3-7F58-2C40-A1BB-E30858758EFD}"/>
              </a:ext>
            </a:extLst>
          </p:cNvPr>
          <p:cNvSpPr txBox="1">
            <a:spLocks noChangeArrowheads="1"/>
          </p:cNvSpPr>
          <p:nvPr/>
        </p:nvSpPr>
        <p:spPr bwMode="auto">
          <a:xfrm>
            <a:off x="1376089" y="4810762"/>
            <a:ext cx="1316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783">
              <a:defRPr/>
            </a:pPr>
            <a:r>
              <a:rPr lang="en-US" altLang="en-US" sz="1200" dirty="0">
                <a:latin typeface="Helvetica Neue Light" charset="0"/>
                <a:ea typeface="Helvetica Neue Light" charset="0"/>
                <a:cs typeface="Helvetica Neue Light" charset="0"/>
              </a:rPr>
              <a:t>Watson Explorer</a:t>
            </a:r>
            <a:endParaRPr lang="en-US" altLang="en-US" sz="1200" b="1" dirty="0">
              <a:latin typeface="Helvetica Neue Light" charset="0"/>
              <a:ea typeface="Helvetica Neue Light" charset="0"/>
              <a:cs typeface="Helvetica Neue Light" charset="0"/>
            </a:endParaRPr>
          </a:p>
        </p:txBody>
      </p:sp>
      <p:pic>
        <p:nvPicPr>
          <p:cNvPr id="54" name="Picture 53"/>
          <p:cNvPicPr>
            <a:picLocks noChangeAspect="1"/>
          </p:cNvPicPr>
          <p:nvPr/>
        </p:nvPicPr>
        <p:blipFill>
          <a:blip r:embed="rId33"/>
          <a:stretch>
            <a:fillRect/>
          </a:stretch>
        </p:blipFill>
        <p:spPr>
          <a:xfrm>
            <a:off x="4035102" y="3854284"/>
            <a:ext cx="726074" cy="382278"/>
          </a:xfrm>
          <a:prstGeom prst="rect">
            <a:avLst/>
          </a:prstGeom>
        </p:spPr>
      </p:pic>
      <p:pic>
        <p:nvPicPr>
          <p:cNvPr id="55" name="Picture 54"/>
          <p:cNvPicPr>
            <a:picLocks noChangeAspect="1"/>
          </p:cNvPicPr>
          <p:nvPr/>
        </p:nvPicPr>
        <p:blipFill>
          <a:blip r:embed="rId34"/>
          <a:stretch>
            <a:fillRect/>
          </a:stretch>
        </p:blipFill>
        <p:spPr>
          <a:xfrm>
            <a:off x="5065290" y="3870573"/>
            <a:ext cx="706129" cy="494290"/>
          </a:xfrm>
          <a:prstGeom prst="rect">
            <a:avLst/>
          </a:prstGeom>
        </p:spPr>
      </p:pic>
      <p:pic>
        <p:nvPicPr>
          <p:cNvPr id="1026" name="Picture 2" descr="mage result for workday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58465" y="4465085"/>
            <a:ext cx="1059888" cy="42179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41">
            <a:extLst>
              <a:ext uri="{FF2B5EF4-FFF2-40B4-BE49-F238E27FC236}">
                <a16:creationId xmlns:a16="http://schemas.microsoft.com/office/drawing/2014/main" xmlns="" id="{C7FAB4FE-AE93-FA4B-8976-A4E4C0A27170}"/>
              </a:ext>
            </a:extLst>
          </p:cNvPr>
          <p:cNvSpPr txBox="1">
            <a:spLocks noChangeArrowheads="1"/>
          </p:cNvSpPr>
          <p:nvPr/>
        </p:nvSpPr>
        <p:spPr bwMode="auto">
          <a:xfrm>
            <a:off x="6861736" y="4496539"/>
            <a:ext cx="20004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a:defRPr/>
            </a:pPr>
            <a:r>
              <a:rPr lang="en-US" altLang="en-US" sz="1200" dirty="0">
                <a:latin typeface="IBM Plex Sans" charset="0"/>
                <a:ea typeface="IBM Plex Sans" charset="0"/>
                <a:cs typeface="IBM Plex Sans" charset="0"/>
              </a:rPr>
              <a:t>+ Custom Engagements</a:t>
            </a:r>
            <a:endParaRPr lang="en-US" altLang="en-US" sz="1200" b="1" dirty="0">
              <a:latin typeface="IBM Plex Sans" charset="0"/>
              <a:ea typeface="IBM Plex Sans" charset="0"/>
              <a:cs typeface="IBM Plex Sans" charset="0"/>
            </a:endParaRPr>
          </a:p>
        </p:txBody>
      </p:sp>
      <p:sp>
        <p:nvSpPr>
          <p:cNvPr id="65" name="Slide Number Placeholder 1">
            <a:extLst>
              <a:ext uri="{FF2B5EF4-FFF2-40B4-BE49-F238E27FC236}">
                <a16:creationId xmlns:a16="http://schemas.microsoft.com/office/drawing/2014/main" xmlns="" id="{A1140426-9EC8-4041-9895-1856DC860195}"/>
              </a:ext>
            </a:extLst>
          </p:cNvPr>
          <p:cNvSpPr txBox="1">
            <a:spLocks/>
          </p:cNvSpPr>
          <p:nvPr/>
        </p:nvSpPr>
        <p:spPr>
          <a:xfrm>
            <a:off x="8607955" y="4898100"/>
            <a:ext cx="380852" cy="225522"/>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38">
              <a:defRPr/>
            </a:pPr>
            <a:fld id="{D0BE6F14-FF48-0F4F-A8AA-2E3F25371E4A}" type="slidenum">
              <a:rPr lang="en-US" sz="600">
                <a:solidFill>
                  <a:srgbClr val="FFFFFF"/>
                </a:solidFill>
                <a:latin typeface="IBM Plex Sans"/>
              </a:rPr>
              <a:pPr algn="r" defTabSz="685738">
                <a:defRPr/>
              </a:pPr>
              <a:t>6</a:t>
            </a:fld>
            <a:endParaRPr lang="en-US" sz="600" dirty="0">
              <a:solidFill>
                <a:srgbClr val="FFFFFF"/>
              </a:solidFill>
              <a:latin typeface="IBM Plex Sans"/>
            </a:endParaRPr>
          </a:p>
        </p:txBody>
      </p:sp>
    </p:spTree>
    <p:extLst>
      <p:ext uri="{BB962C8B-B14F-4D97-AF65-F5344CB8AC3E}">
        <p14:creationId xmlns:p14="http://schemas.microsoft.com/office/powerpoint/2010/main" val="460865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776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30191</TotalTime>
  <Words>1048</Words>
  <Application>Microsoft Macintosh PowerPoint</Application>
  <PresentationFormat>On-screen Show (16:9)</PresentationFormat>
  <Paragraphs>170</Paragraphs>
  <Slides>7</Slides>
  <Notes>7</Notes>
  <HiddenSlides>0</HiddenSlides>
  <MMClips>0</MMClips>
  <ScaleCrop>false</ScaleCrop>
  <HeadingPairs>
    <vt:vector size="4" baseType="variant">
      <vt:variant>
        <vt:lpstr>Theme</vt:lpstr>
      </vt:variant>
      <vt:variant>
        <vt:i4>4</vt:i4>
      </vt:variant>
      <vt:variant>
        <vt:lpstr>Slide Titles</vt:lpstr>
      </vt:variant>
      <vt:variant>
        <vt:i4>7</vt:i4>
      </vt:variant>
    </vt:vector>
  </HeadingPairs>
  <TitlesOfParts>
    <vt:vector size="11" baseType="lpstr">
      <vt:lpstr>blk_background_2017</vt:lpstr>
      <vt:lpstr>dk_blu_background_2017</vt:lpstr>
      <vt:lpstr>gry_background_2017</vt:lpstr>
      <vt:lpstr>wht_background_2017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Becky Hui Chan</dc:creator>
  <cp:lastModifiedBy>CCFA FA</cp:lastModifiedBy>
  <cp:revision>181</cp:revision>
  <cp:lastPrinted>2019-09-24T19:48:05Z</cp:lastPrinted>
  <dcterms:created xsi:type="dcterms:W3CDTF">2017-12-06T17:58:07Z</dcterms:created>
  <dcterms:modified xsi:type="dcterms:W3CDTF">2019-09-25T18:16:31Z</dcterms:modified>
</cp:coreProperties>
</file>